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sldIdLst>
    <p:sldId id="493" r:id="rId2"/>
    <p:sldId id="496" r:id="rId3"/>
    <p:sldId id="547" r:id="rId4"/>
    <p:sldId id="561" r:id="rId5"/>
    <p:sldId id="550" r:id="rId6"/>
    <p:sldId id="564" r:id="rId7"/>
    <p:sldId id="565" r:id="rId8"/>
    <p:sldId id="551" r:id="rId9"/>
    <p:sldId id="554" r:id="rId10"/>
    <p:sldId id="555" r:id="rId11"/>
    <p:sldId id="552" r:id="rId12"/>
    <p:sldId id="556" r:id="rId13"/>
    <p:sldId id="553" r:id="rId14"/>
    <p:sldId id="558" r:id="rId15"/>
    <p:sldId id="557" r:id="rId16"/>
    <p:sldId id="559" r:id="rId17"/>
    <p:sldId id="560" r:id="rId18"/>
    <p:sldId id="562" r:id="rId19"/>
    <p:sldId id="563" r:id="rId20"/>
    <p:sldId id="544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600" b="1" kern="1200">
        <a:solidFill>
          <a:srgbClr val="A5002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FF"/>
    <a:srgbClr val="990033"/>
    <a:srgbClr val="000099"/>
    <a:srgbClr val="0000FF"/>
    <a:srgbClr val="660066"/>
    <a:srgbClr val="00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 autoAdjust="0"/>
    <p:restoredTop sz="94526" autoAdjust="0"/>
  </p:normalViewPr>
  <p:slideViewPr>
    <p:cSldViewPr>
      <p:cViewPr varScale="1">
        <p:scale>
          <a:sx n="45" d="100"/>
          <a:sy n="45" d="100"/>
        </p:scale>
        <p:origin x="-12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 b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7260A2B-73CF-432B-ACFF-6F65D5A679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E7B4-ABEC-4BA1-9A6C-DA33D252F671}" type="slidenum">
              <a:rPr lang="zh-CN" altLang="en-US" smtClean="0">
                <a:ea typeface="宋体" charset="-122"/>
              </a:rPr>
              <a:pPr/>
              <a:t>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260A2B-73CF-432B-ACFF-6F65D5A6794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45603-4E24-4BB1-AA02-2020E5728680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校徽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038" y="257175"/>
            <a:ext cx="714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43000" y="1143000"/>
            <a:ext cx="7343775" cy="71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731000" y="6388100"/>
            <a:ext cx="17287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zh-CN" altLang="en-US" sz="1200">
                <a:solidFill>
                  <a:srgbClr val="DDDDDD"/>
                </a:solidFill>
                <a:latin typeface="Arial" pitchFamily="34" charset="0"/>
                <a:ea typeface="宋体" pitchFamily="2" charset="-122"/>
              </a:rPr>
              <a:t>快电子学实验室 </a:t>
            </a:r>
          </a:p>
          <a:p>
            <a:pPr algn="r">
              <a:defRPr/>
            </a:pPr>
            <a:r>
              <a:rPr lang="en-US" altLang="zh-CN" sz="1200">
                <a:solidFill>
                  <a:srgbClr val="DDDDDD"/>
                </a:solidFill>
                <a:latin typeface="Arial" pitchFamily="34" charset="0"/>
                <a:ea typeface="宋体" pitchFamily="2" charset="-122"/>
              </a:rPr>
              <a:t>Fast Electronics Lab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6315075"/>
            <a:ext cx="8280400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2775" y="6402388"/>
            <a:ext cx="2879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zh-CN" altLang="en-US" sz="1200">
                <a:solidFill>
                  <a:srgbClr val="DDDDDD"/>
                </a:solidFill>
                <a:latin typeface="Arial" pitchFamily="34" charset="0"/>
                <a:ea typeface="宋体" pitchFamily="2" charset="-122"/>
              </a:rPr>
              <a:t>中国科学技术大学</a:t>
            </a:r>
            <a:br>
              <a:rPr lang="zh-CN" altLang="en-US" sz="1200">
                <a:solidFill>
                  <a:srgbClr val="DDDDDD"/>
                </a:solidFill>
                <a:latin typeface="Arial" pitchFamily="34" charset="0"/>
                <a:ea typeface="宋体" pitchFamily="2" charset="-122"/>
              </a:rPr>
            </a:br>
            <a:r>
              <a:rPr lang="en-US" altLang="zh-CN" sz="1200">
                <a:solidFill>
                  <a:srgbClr val="DDDDDD"/>
                </a:solidFill>
                <a:latin typeface="Arial" pitchFamily="34" charset="0"/>
                <a:ea typeface="宋体" pitchFamily="2" charset="-122"/>
              </a:rPr>
              <a:t>University of Sci.&amp; Tech. of China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4" Type="http://schemas.openxmlformats.org/officeDocument/2006/relationships/image" Target="../media/image2.gif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slide" Target="slide2.x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397000"/>
            <a:ext cx="8675688" cy="13843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CN" altLang="en-US" sz="4400" smtClean="0">
                <a:solidFill>
                  <a:srgbClr val="A50021"/>
                </a:solidFill>
                <a:ea typeface="黑体" pitchFamily="49" charset="-122"/>
              </a:rPr>
              <a:t>反应显微谱仪的飞行时间测量</a:t>
            </a:r>
            <a:r>
              <a:rPr lang="en-US" altLang="zh-CN" sz="4400" smtClean="0">
                <a:solidFill>
                  <a:srgbClr val="A50021"/>
                </a:solidFill>
                <a:ea typeface="黑体" pitchFamily="49" charset="-122"/>
              </a:rPr>
              <a:t/>
            </a:r>
            <a:br>
              <a:rPr lang="en-US" altLang="zh-CN" sz="4400" smtClean="0">
                <a:solidFill>
                  <a:srgbClr val="A50021"/>
                </a:solidFill>
                <a:ea typeface="黑体" pitchFamily="49" charset="-122"/>
              </a:rPr>
            </a:br>
            <a:r>
              <a:rPr lang="zh-CN" altLang="en-US" sz="4400" smtClean="0">
                <a:solidFill>
                  <a:srgbClr val="A50021"/>
                </a:solidFill>
                <a:ea typeface="黑体" pitchFamily="49" charset="-122"/>
              </a:rPr>
              <a:t>暨数据获取系统的研究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57488" y="5643578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16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2010</a:t>
            </a:r>
            <a:r>
              <a:rPr lang="zh-CN" altLang="en-US" sz="16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年 </a:t>
            </a:r>
            <a:r>
              <a:rPr lang="en-US" altLang="zh-CN" sz="16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8</a:t>
            </a:r>
            <a:r>
              <a:rPr lang="zh-CN" altLang="en-US" sz="16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月</a:t>
            </a:r>
            <a:r>
              <a:rPr lang="en-US" altLang="zh-CN" sz="16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17</a:t>
            </a:r>
            <a:r>
              <a:rPr lang="zh-CN" altLang="en-US" sz="1600" dirty="0">
                <a:solidFill>
                  <a:srgbClr val="000066"/>
                </a:solidFill>
                <a:latin typeface="Tahoma" pitchFamily="34" charset="0"/>
                <a:cs typeface="Arial" charset="0"/>
              </a:rPr>
              <a:t>日</a:t>
            </a:r>
            <a:endParaRPr lang="zh-CN" altLang="en-US" sz="1600" dirty="0">
              <a:solidFill>
                <a:srgbClr val="000066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85786" y="4429132"/>
            <a:ext cx="7632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dirty="0" smtClean="0">
                <a:solidFill>
                  <a:srgbClr val="000066"/>
                </a:solidFill>
                <a:latin typeface="宋体" charset="-122"/>
                <a:cs typeface="Arial" charset="0"/>
              </a:rPr>
              <a:t>中科院核探测技术与核电子学重点实验室</a:t>
            </a:r>
            <a:endParaRPr lang="en-US" altLang="zh-CN" sz="2200" dirty="0" smtClean="0">
              <a:solidFill>
                <a:srgbClr val="000066"/>
              </a:solidFill>
              <a:latin typeface="宋体" charset="-122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200" dirty="0" smtClean="0">
                <a:solidFill>
                  <a:srgbClr val="000066"/>
                </a:solidFill>
                <a:latin typeface="宋体" charset="-122"/>
                <a:cs typeface="Arial" charset="0"/>
              </a:rPr>
              <a:t>中国</a:t>
            </a:r>
            <a:r>
              <a:rPr lang="zh-CN" altLang="en-US" sz="2200" dirty="0">
                <a:solidFill>
                  <a:srgbClr val="000066"/>
                </a:solidFill>
                <a:latin typeface="宋体" charset="-122"/>
                <a:cs typeface="Arial" charset="0"/>
              </a:rPr>
              <a:t>科学技术大学 近代物理系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14744" y="3643314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66"/>
                </a:solidFill>
                <a:latin typeface="宋体" charset="-122"/>
                <a:cs typeface="Arial" charset="0"/>
              </a:rPr>
              <a:t>周家稳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9750" y="1628775"/>
          <a:ext cx="8113713" cy="3738563"/>
        </p:xfrm>
        <a:graphic>
          <a:graphicData uri="http://schemas.openxmlformats.org/presentationml/2006/ole">
            <p:oleObj spid="_x0000_s2050" name="Visio" r:id="rId3" imgW="9047430" imgH="41657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/>
          </p:cNvSpPr>
          <p:nvPr>
            <p:ph idx="1"/>
          </p:nvPr>
        </p:nvSpPr>
        <p:spPr bwMode="auto">
          <a:xfrm>
            <a:off x="1116013" y="1268413"/>
            <a:ext cx="7570787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kumimoji="1" lang="zh-CN" altLang="en-US" dirty="0" smtClean="0">
                <a:solidFill>
                  <a:srgbClr val="990033"/>
                </a:solidFill>
                <a:sym typeface="Wingdings 2" pitchFamily="18" charset="2"/>
              </a:rPr>
              <a:t>四）</a:t>
            </a:r>
            <a:r>
              <a:rPr kumimoji="1" lang="en-US" altLang="zh-CN" dirty="0" smtClean="0">
                <a:solidFill>
                  <a:srgbClr val="990033"/>
                </a:solidFill>
                <a:sym typeface="Wingdings 2" pitchFamily="18" charset="2"/>
              </a:rPr>
              <a:t>PXI</a:t>
            </a:r>
            <a:r>
              <a:rPr kumimoji="1" lang="zh-CN" altLang="en-US" dirty="0" smtClean="0">
                <a:solidFill>
                  <a:srgbClr val="990033"/>
                </a:solidFill>
                <a:sym typeface="Wingdings 2" pitchFamily="18" charset="2"/>
              </a:rPr>
              <a:t>总线应用设计</a:t>
            </a:r>
            <a:endParaRPr kumimoji="1" lang="zh-CN" altLang="en-US" b="1" dirty="0" smtClean="0">
              <a:solidFill>
                <a:srgbClr val="A50021"/>
              </a:solidFill>
            </a:endParaRPr>
          </a:p>
          <a:p>
            <a:endParaRPr lang="zh-CN" alt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476250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ea typeface="宋体" pitchFamily="2" charset="-122"/>
              </a:rPr>
              <a:t>系统各模块设计</a:t>
            </a:r>
            <a:r>
              <a:rPr kumimoji="1" lang="en-US" altLang="zh-CN" sz="3200" kern="0" dirty="0">
                <a:solidFill>
                  <a:srgbClr val="CC00CC"/>
                </a:solidFill>
                <a:ea typeface="宋体" pitchFamily="2" charset="-122"/>
              </a:rPr>
              <a:t>-</a:t>
            </a:r>
            <a:r>
              <a:rPr kumimoji="1" lang="zh-CN" altLang="en-US" sz="3200" kern="0" dirty="0">
                <a:solidFill>
                  <a:srgbClr val="CC00CC"/>
                </a:solidFill>
                <a:ea typeface="宋体" pitchFamily="2" charset="-122"/>
              </a:rPr>
              <a:t>时间测量模块设计</a:t>
            </a:r>
            <a:endParaRPr kumimoji="1" lang="zh-CN" altLang="en-US" sz="3200" kern="0" dirty="0">
              <a:ea typeface="宋体" pitchFamily="2" charset="-122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38" y="1854200"/>
            <a:ext cx="687705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E:\Program Files (x86)\Microsoft Office\MEDIA\OFFICE12\Bullets\BD14565_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532440" y="63813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 bwMode="auto">
          <a:xfrm>
            <a:off x="1214414" y="1714488"/>
            <a:ext cx="7472386" cy="4411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为减小环境温度变化对时钟性能的影响，使用了温度</a:t>
            </a:r>
            <a:r>
              <a:rPr lang="zh-CN" altLang="en-US" dirty="0" smtClean="0"/>
              <a:t>补偿晶振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使用时钟扇出芯片扇出多路时钟给各测量板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使用了多路扇出模块同步扇出各路触发信号</a:t>
            </a:r>
            <a:endParaRPr lang="en-US" altLang="zh-CN" dirty="0" smtClean="0"/>
          </a:p>
          <a:p>
            <a:r>
              <a:rPr lang="en-US" altLang="zh-CN" smtClean="0"/>
              <a:t>4.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PXI</a:t>
            </a:r>
            <a:r>
              <a:rPr lang="zh-CN" altLang="en-US" dirty="0" smtClean="0"/>
              <a:t>接口，用于配置控制寄存器和扇出触发信号。</a:t>
            </a:r>
            <a:endParaRPr lang="en-US" altLang="zh-CN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476250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ea typeface="宋体" pitchFamily="2" charset="-122"/>
              </a:rPr>
              <a:t>系统各模块设计</a:t>
            </a:r>
            <a:r>
              <a:rPr kumimoji="1" lang="en-US" altLang="zh-CN" sz="3200" kern="0" dirty="0">
                <a:solidFill>
                  <a:srgbClr val="CC00CC"/>
                </a:solidFill>
                <a:ea typeface="宋体" pitchFamily="2" charset="-122"/>
              </a:rPr>
              <a:t>-</a:t>
            </a:r>
            <a:r>
              <a:rPr kumimoji="1" lang="zh-CN" altLang="en-US" sz="3200" kern="0" dirty="0">
                <a:solidFill>
                  <a:srgbClr val="CC00CC"/>
                </a:solidFill>
                <a:ea typeface="宋体" pitchFamily="2" charset="-122"/>
              </a:rPr>
              <a:t>时钟触发模块设计</a:t>
            </a:r>
            <a:endParaRPr kumimoji="1" lang="zh-CN" altLang="en-US" sz="3200" kern="0" dirty="0">
              <a:ea typeface="宋体" pitchFamily="2" charset="-122"/>
            </a:endParaRPr>
          </a:p>
        </p:txBody>
      </p:sp>
      <p:pic>
        <p:nvPicPr>
          <p:cNvPr id="6" name="Picture 9" descr="E:\Program Files (x86)\Microsoft Office\MEDIA\OFFICE12\Bullets\BD14565_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532440" y="63813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Grp="1"/>
          </p:cNvSpPr>
          <p:nvPr>
            <p:ph idx="1"/>
          </p:nvPr>
        </p:nvSpPr>
        <p:spPr bwMode="auto">
          <a:xfrm>
            <a:off x="2843213" y="2060575"/>
            <a:ext cx="5185171" cy="3778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码密度法</a:t>
            </a:r>
            <a:r>
              <a:rPr lang="en-US" altLang="zh-CN" dirty="0" smtClean="0"/>
              <a:t>INL</a:t>
            </a:r>
            <a:r>
              <a:rPr lang="zh-CN" altLang="en-US" dirty="0" smtClean="0"/>
              <a:t>测试</a:t>
            </a:r>
            <a:endParaRPr lang="en-US" altLang="zh-CN" dirty="0" smtClean="0"/>
          </a:p>
          <a:p>
            <a:pPr>
              <a:buFontTx/>
              <a:buNone/>
            </a:pP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延迟线法测试测量精度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0550" y="4905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dirty="0">
                <a:solidFill>
                  <a:srgbClr val="990033"/>
                </a:solidFill>
                <a:ea typeface="宋体" pitchFamily="2" charset="-122"/>
                <a:sym typeface="Wingdings 2" pitchFamily="18" charset="2"/>
              </a:rPr>
              <a:t>测试及结果</a:t>
            </a:r>
            <a:endParaRPr kumimoji="1" lang="zh-CN" altLang="en-US" sz="3200" dirty="0">
              <a:solidFill>
                <a:srgbClr val="000066"/>
              </a:solidFill>
              <a:ea typeface="宋体" pitchFamily="2" charset="-122"/>
            </a:endParaRPr>
          </a:p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</a:br>
            <a:endParaRPr kumimoji="1" lang="zh-CN" alt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标题 1"/>
          <p:cNvSpPr>
            <a:spLocks noGrp="1"/>
          </p:cNvSpPr>
          <p:nvPr>
            <p:ph type="title"/>
          </p:nvPr>
        </p:nvSpPr>
        <p:spPr bwMode="auto">
          <a:xfrm>
            <a:off x="457200" y="490662"/>
            <a:ext cx="8229600" cy="7060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 smtClean="0"/>
              <a:t>INL</a:t>
            </a:r>
            <a:r>
              <a:rPr lang="zh-CN" altLang="en-US" sz="3200" dirty="0" smtClean="0"/>
              <a:t>测试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900113" y="2564904"/>
          <a:ext cx="7389316" cy="2519859"/>
        </p:xfrm>
        <a:graphic>
          <a:graphicData uri="http://schemas.openxmlformats.org/presentationml/2006/ole">
            <p:oleObj spid="_x0000_s3074" name="Visio" r:id="rId3" imgW="9411930" imgH="322223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459237" cy="49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/>
          <a:lstStyle/>
          <a:p>
            <a:pPr algn="ctr"/>
            <a:r>
              <a:rPr lang="zh-CN" altLang="en-US" sz="3200" dirty="0" smtClean="0"/>
              <a:t>测量精度测试</a:t>
            </a:r>
            <a:br>
              <a:rPr lang="zh-CN" altLang="en-US" sz="3200" dirty="0" smtClean="0"/>
            </a:br>
            <a:endParaRPr lang="zh-CN" altLang="en-US" sz="3200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611560" y="1988840"/>
          <a:ext cx="7520537" cy="3240360"/>
        </p:xfrm>
        <a:graphic>
          <a:graphicData uri="http://schemas.openxmlformats.org/presentationml/2006/ole">
            <p:oleObj spid="_x0000_s30721" name="Visio" r:id="rId3" imgW="9269100" imgH="398594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/>
          <a:lstStyle/>
          <a:p>
            <a:pPr algn="ctr"/>
            <a:r>
              <a:rPr lang="zh-CN" altLang="en-US" sz="3200" dirty="0" smtClean="0"/>
              <a:t>测量精度测试</a:t>
            </a:r>
            <a:br>
              <a:rPr lang="zh-CN" altLang="en-US" sz="3200" dirty="0" smtClean="0"/>
            </a:br>
            <a:endParaRPr lang="zh-CN" altLang="en-US" sz="3200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547664" y="1153493"/>
          <a:ext cx="6048672" cy="4507755"/>
        </p:xfrm>
        <a:graphic>
          <a:graphicData uri="http://schemas.openxmlformats.org/presentationml/2006/ole">
            <p:oleObj spid="_x0000_s44033" name="Visio" r:id="rId3" imgW="2199690" imgH="1637941" progId="">
              <p:embed/>
            </p:oleObj>
          </a:graphicData>
        </a:graphic>
      </p:graphicFrame>
      <p:pic>
        <p:nvPicPr>
          <p:cNvPr id="7" name="Picture 9" descr="E:\Program Files (x86)\Microsoft Office\MEDIA\OFFICE12\Bullets\BD14565_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532440" y="63813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/>
          <a:lstStyle/>
          <a:p>
            <a:pPr algn="ctr"/>
            <a:r>
              <a:rPr lang="zh-CN" altLang="en-US" sz="3200" dirty="0" smtClean="0"/>
              <a:t>现  场  测  试</a:t>
            </a:r>
            <a:br>
              <a:rPr lang="zh-CN" altLang="en-US" sz="3200" dirty="0" smtClean="0"/>
            </a:br>
            <a:endParaRPr lang="zh-CN" altLang="en-US" sz="3200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259632" y="1484784"/>
          <a:ext cx="6840760" cy="4463179"/>
        </p:xfrm>
        <a:graphic>
          <a:graphicData uri="http://schemas.openxmlformats.org/presentationml/2006/ole">
            <p:oleObj spid="_x0000_s45057" name="Visio" r:id="rId3" imgW="8002800" imgH="521439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778098"/>
          </a:xfrm>
        </p:spPr>
        <p:txBody>
          <a:bodyPr/>
          <a:lstStyle/>
          <a:p>
            <a:pPr algn="ctr"/>
            <a:r>
              <a:rPr lang="zh-CN" altLang="en-US" sz="3200" dirty="0" smtClean="0"/>
              <a:t>初步实验结果</a:t>
            </a:r>
            <a:endParaRPr lang="zh-CN" altLang="en-US" sz="32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971600" y="1268760"/>
          <a:ext cx="6768752" cy="4556742"/>
        </p:xfrm>
        <a:graphic>
          <a:graphicData uri="http://schemas.openxmlformats.org/presentationml/2006/ole">
            <p:oleObj spid="_x0000_s48129" name="Visio" r:id="rId3" imgW="5293080" imgH="349774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92500" y="40481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4000"/>
              <a:t>报告内容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339975" y="1646238"/>
            <a:ext cx="53292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tabLst>
                <a:tab pos="266700" algn="l"/>
              </a:tabLst>
            </a:pP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反应显微谱仪系统简介</a:t>
            </a:r>
            <a:endParaRPr kumimoji="1" lang="zh-CN" altLang="en-US" sz="2600" dirty="0">
              <a:solidFill>
                <a:srgbClr val="000066"/>
              </a:solidFill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339975" y="2924944"/>
            <a:ext cx="5184775" cy="52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 algn="l">
              <a:tabLst>
                <a:tab pos="266700" algn="l"/>
              </a:tabLst>
            </a:pP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</a:t>
            </a:r>
            <a:r>
              <a:rPr kumimoji="1" lang="en-US" altLang="zh-CN" sz="2800" dirty="0">
                <a:solidFill>
                  <a:srgbClr val="990033"/>
                </a:solidFill>
                <a:sym typeface="Wingdings 2" pitchFamily="18" charset="2"/>
              </a:rPr>
              <a:t> TOF &amp;DATA ACQ</a:t>
            </a: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系统框架</a:t>
            </a:r>
            <a:endParaRPr kumimoji="1" lang="zh-CN" altLang="en-US" sz="2600" dirty="0">
              <a:solidFill>
                <a:srgbClr val="000066"/>
              </a:solidFill>
            </a:endParaRP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2339975" y="3573016"/>
            <a:ext cx="61928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 algn="l">
              <a:tabLst>
                <a:tab pos="266700" algn="l"/>
              </a:tabLst>
            </a:pP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</a:t>
            </a:r>
            <a:r>
              <a:rPr kumimoji="1" lang="en-US" altLang="zh-CN" sz="2600" dirty="0">
                <a:solidFill>
                  <a:srgbClr val="000099"/>
                </a:solidFill>
                <a:sym typeface="Wingdings 2" pitchFamily="18" charset="2"/>
              </a:rPr>
              <a:t> </a:t>
            </a:r>
            <a:r>
              <a:rPr kumimoji="1" lang="zh-CN" altLang="en-US" sz="2600" dirty="0">
                <a:solidFill>
                  <a:srgbClr val="000099"/>
                </a:solidFill>
                <a:sym typeface="Wingdings 2" pitchFamily="18" charset="2"/>
              </a:rPr>
              <a:t>系统各模块设计</a:t>
            </a:r>
            <a:endParaRPr kumimoji="1" lang="zh-CN" altLang="en-US" sz="2600" dirty="0">
              <a:solidFill>
                <a:srgbClr val="000066"/>
              </a:solidFill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2339975" y="4221088"/>
            <a:ext cx="61928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 algn="l">
              <a:tabLst>
                <a:tab pos="266700" algn="l"/>
              </a:tabLst>
            </a:pP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测试及结果</a:t>
            </a:r>
            <a:endParaRPr kumimoji="1" lang="zh-CN" altLang="en-US" sz="2600" dirty="0">
              <a:solidFill>
                <a:srgbClr val="000066"/>
              </a:solidFill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2339975" y="4869160"/>
            <a:ext cx="619283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 algn="l">
              <a:tabLst>
                <a:tab pos="266700" algn="l"/>
              </a:tabLst>
            </a:pP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结束语</a:t>
            </a:r>
            <a:endParaRPr kumimoji="1" lang="zh-CN" altLang="en-US" sz="2600" dirty="0">
              <a:solidFill>
                <a:srgbClr val="000066"/>
              </a:solidFill>
            </a:endParaRP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339975" y="2292350"/>
            <a:ext cx="5184775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09600" indent="-609600" algn="l">
              <a:tabLst>
                <a:tab pos="266700" algn="l"/>
              </a:tabLst>
            </a:pPr>
            <a:r>
              <a:rPr kumimoji="1" lang="zh-CN" altLang="en-US" sz="2600" dirty="0">
                <a:solidFill>
                  <a:srgbClr val="990033"/>
                </a:solidFill>
                <a:sym typeface="Wingdings 2" pitchFamily="18" charset="2"/>
              </a:rPr>
              <a:t>设计指标及要求</a:t>
            </a:r>
            <a:endParaRPr kumimoji="1" lang="zh-CN" altLang="en-US" sz="2600" dirty="0">
              <a:solidFill>
                <a:srgbClr val="000066"/>
              </a:solidFill>
            </a:endParaRPr>
          </a:p>
        </p:txBody>
      </p:sp>
      <p:pic>
        <p:nvPicPr>
          <p:cNvPr id="6153" name="Picture 9" descr="E:\Program Files (x86)\Microsoft Office\MEDIA\OFFICE12\Bullets\BD14565_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700808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9" descr="E:\Program Files (x86)\Microsoft Office\MEDIA\OFFICE12\Bullets\BD14565_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96952"/>
            <a:ext cx="288032" cy="288032"/>
          </a:xfrm>
          <a:prstGeom prst="rect">
            <a:avLst/>
          </a:prstGeom>
          <a:noFill/>
        </p:spPr>
      </p:pic>
      <p:pic>
        <p:nvPicPr>
          <p:cNvPr id="13" name="Picture 9" descr="E:\Program Files (x86)\Microsoft Office\MEDIA\OFFICE12\Bullets\BD14565_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288032" cy="288032"/>
          </a:xfrm>
          <a:prstGeom prst="rect">
            <a:avLst/>
          </a:prstGeom>
          <a:noFill/>
        </p:spPr>
      </p:pic>
      <p:pic>
        <p:nvPicPr>
          <p:cNvPr id="14" name="Picture 9" descr="E:\Program Files (x86)\Microsoft Office\MEDIA\OFFICE12\Bullets\BD14565_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288032" cy="288032"/>
          </a:xfrm>
          <a:prstGeom prst="rect">
            <a:avLst/>
          </a:prstGeom>
          <a:noFill/>
        </p:spPr>
      </p:pic>
      <p:pic>
        <p:nvPicPr>
          <p:cNvPr id="15" name="Picture 9" descr="E:\Program Files (x86)\Microsoft Office\MEDIA\OFFICE12\Bullets\BD14565_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288032" cy="288032"/>
          </a:xfrm>
          <a:prstGeom prst="rect">
            <a:avLst/>
          </a:prstGeom>
          <a:noFill/>
        </p:spPr>
      </p:pic>
      <p:pic>
        <p:nvPicPr>
          <p:cNvPr id="16" name="Picture 9" descr="E:\Program Files (x86)\Microsoft Office\MEDIA\OFFICE12\Bullets\BD14565_.gi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94116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700213"/>
            <a:ext cx="8893175" cy="446563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98750" y="1733550"/>
            <a:ext cx="3673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9600">
                <a:latin typeface="Monotype Corsiva" pitchFamily="66" charset="0"/>
                <a:ea typeface="幼圆" pitchFamily="49" charset="-122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0550" y="4905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dirty="0">
                <a:solidFill>
                  <a:srgbClr val="990033"/>
                </a:solidFill>
                <a:ea typeface="宋体" pitchFamily="2" charset="-122"/>
                <a:sym typeface="Wingdings 2" pitchFamily="18" charset="2"/>
              </a:rPr>
              <a:t>反应显微谱仪系统简介</a:t>
            </a: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</a:br>
            <a:endParaRPr kumimoji="1" lang="zh-CN" altLang="en-US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77755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E:\Program Files (x86)\Microsoft Office\MEDIA\OFFICE12\Bullets\BD14565_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532440" y="63813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1628800"/>
            <a:ext cx="7427168" cy="4497363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时钟模块产生时钟</a:t>
            </a:r>
            <a:r>
              <a:rPr lang="en-US" altLang="zh-CN" dirty="0" smtClean="0"/>
              <a:t>jitter&lt;20ps</a:t>
            </a:r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时间测量精度好于</a:t>
            </a:r>
            <a:r>
              <a:rPr lang="en-US" altLang="zh-CN" dirty="0" smtClean="0"/>
              <a:t>25ps</a:t>
            </a:r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死时间</a:t>
            </a:r>
            <a:r>
              <a:rPr lang="en-US" altLang="zh-CN" dirty="0" smtClean="0"/>
              <a:t>&lt;10ns</a:t>
            </a:r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数据传输率达到</a:t>
            </a:r>
            <a:r>
              <a:rPr lang="en-US" altLang="zh-CN" smtClean="0"/>
              <a:t>20MB/s</a:t>
            </a:r>
            <a:endParaRPr lang="zh-CN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0550" y="4905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dirty="0">
                <a:solidFill>
                  <a:srgbClr val="990033"/>
                </a:solidFill>
                <a:sym typeface="Wingdings 2" pitchFamily="18" charset="2"/>
              </a:rPr>
              <a:t>设计指标及要求</a:t>
            </a:r>
            <a:endParaRPr kumimoji="1" lang="zh-CN" altLang="en-US" sz="3200" dirty="0">
              <a:solidFill>
                <a:srgbClr val="000066"/>
              </a:solidFill>
            </a:endParaRPr>
          </a:p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</a:br>
            <a:endParaRPr kumimoji="1" lang="zh-CN" altLang="en-US" sz="32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E:\Program Files (x86)\Microsoft Office\MEDIA\OFFICE12\Bullets\BD14565_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532440" y="63813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0550" y="4905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en-US" altLang="zh-CN" sz="3200" dirty="0">
                <a:solidFill>
                  <a:srgbClr val="990033"/>
                </a:solidFill>
                <a:ea typeface="宋体" pitchFamily="2" charset="-122"/>
                <a:sym typeface="Wingdings 2" pitchFamily="18" charset="2"/>
              </a:rPr>
              <a:t>TOF &amp;DATA ACQ </a:t>
            </a:r>
            <a:r>
              <a:rPr kumimoji="1" lang="zh-CN" altLang="en-US" sz="3200" dirty="0">
                <a:solidFill>
                  <a:srgbClr val="990033"/>
                </a:solidFill>
                <a:ea typeface="宋体" pitchFamily="2" charset="-122"/>
                <a:sym typeface="Wingdings 2" pitchFamily="18" charset="2"/>
              </a:rPr>
              <a:t>系统框架</a:t>
            </a:r>
            <a:endParaRPr kumimoji="1" lang="zh-CN" altLang="en-US" sz="3200" dirty="0">
              <a:solidFill>
                <a:srgbClr val="000066"/>
              </a:solidFill>
              <a:ea typeface="宋体" pitchFamily="2" charset="-122"/>
            </a:endParaRPr>
          </a:p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</a:br>
            <a:endParaRPr kumimoji="1" lang="zh-CN" altLang="en-US" sz="3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331913" y="1412875"/>
          <a:ext cx="6696075" cy="4151313"/>
        </p:xfrm>
        <a:graphic>
          <a:graphicData uri="http://schemas.openxmlformats.org/presentationml/2006/ole">
            <p:oleObj spid="_x0000_s1026" name="Visio" r:id="rId4" imgW="9557730" imgH="5748967" progId="">
              <p:embed/>
            </p:oleObj>
          </a:graphicData>
        </a:graphic>
      </p:graphicFrame>
      <p:pic>
        <p:nvPicPr>
          <p:cNvPr id="7" name="Picture 9" descr="E:\Program Files (x86)\Microsoft Office\MEDIA\OFFICE12\Bullets\BD14565_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532440" y="6381328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一）时间测量模块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0100" y="42860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kern="0" dirty="0" smtClean="0">
                <a:solidFill>
                  <a:srgbClr val="CC00CC"/>
                </a:solidFill>
              </a:rPr>
              <a:t>系统各模块设计</a:t>
            </a:r>
            <a:r>
              <a:rPr kumimoji="1" lang="en-US" altLang="zh-CN" kern="0" dirty="0" smtClean="0">
                <a:solidFill>
                  <a:srgbClr val="CC00CC"/>
                </a:solidFill>
              </a:rPr>
              <a:t>-</a:t>
            </a:r>
            <a:r>
              <a:rPr kumimoji="1" lang="zh-CN" altLang="en-US" kern="0" dirty="0" smtClean="0">
                <a:solidFill>
                  <a:srgbClr val="CC00CC"/>
                </a:solidFill>
              </a:rPr>
              <a:t>时间测量模块设计</a:t>
            </a:r>
            <a:endParaRPr kumimoji="1" lang="zh-CN" altLang="en-US" kern="0" dirty="0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000100" y="2428868"/>
          <a:ext cx="7215238" cy="3285488"/>
        </p:xfrm>
        <a:graphic>
          <a:graphicData uri="http://schemas.openxmlformats.org/presentationml/2006/ole">
            <p:oleObj spid="_x0000_s24577" r:id="rId3" imgW="9641430" imgH="368347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 descr="IMG_4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000240"/>
            <a:ext cx="5715039" cy="42862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00100" y="42860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kern="0" dirty="0" smtClean="0">
                <a:solidFill>
                  <a:srgbClr val="CC00CC"/>
                </a:solidFill>
              </a:rPr>
              <a:t>系统各模块设计</a:t>
            </a:r>
            <a:r>
              <a:rPr kumimoji="1" lang="en-US" altLang="zh-CN" kern="0" dirty="0" smtClean="0">
                <a:solidFill>
                  <a:srgbClr val="CC00CC"/>
                </a:solidFill>
              </a:rPr>
              <a:t>-</a:t>
            </a:r>
            <a:r>
              <a:rPr kumimoji="1" lang="zh-CN" altLang="en-US" kern="0" dirty="0" smtClean="0">
                <a:solidFill>
                  <a:srgbClr val="CC00CC"/>
                </a:solidFill>
              </a:rPr>
              <a:t>时间测量模块设计</a:t>
            </a:r>
            <a:endParaRPr kumimoji="1" lang="zh-CN" altLang="en-US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实物</a:t>
            </a:r>
            <a:r>
              <a:rPr lang="zh-CN" altLang="en-US" dirty="0" smtClean="0"/>
              <a:t>图：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2988" y="1412751"/>
            <a:ext cx="6913562" cy="453652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kumimoji="1" lang="zh-CN" altLang="en-US" dirty="0" smtClean="0">
                <a:solidFill>
                  <a:srgbClr val="000099"/>
                </a:solidFill>
                <a:sym typeface="Wingdings 2" pitchFamily="18" charset="2"/>
              </a:rPr>
              <a:t>二）</a:t>
            </a:r>
            <a:r>
              <a:rPr kumimoji="1" lang="en-US" altLang="zh-CN" dirty="0" smtClean="0">
                <a:solidFill>
                  <a:srgbClr val="000099"/>
                </a:solidFill>
                <a:sym typeface="Wingdings 2" pitchFamily="18" charset="2"/>
              </a:rPr>
              <a:t>HPTDC</a:t>
            </a:r>
            <a:r>
              <a:rPr kumimoji="1" lang="zh-CN" altLang="en-US" dirty="0" smtClean="0">
                <a:solidFill>
                  <a:srgbClr val="000099"/>
                </a:solidFill>
                <a:sym typeface="Wingdings 2" pitchFamily="18" charset="2"/>
              </a:rPr>
              <a:t>芯片技术及应用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Designed by CERN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With a commercial CMOS 0.25um technology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4 measuring resolution modes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Very high resolution better than 25ps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Applied</a:t>
            </a:r>
            <a:r>
              <a:rPr lang="zh-CN" altLang="en-US" dirty="0" smtClean="0">
                <a:cs typeface="+mn-cs"/>
              </a:rPr>
              <a:t> </a:t>
            </a:r>
            <a:r>
              <a:rPr lang="en-US" altLang="zh-CN" dirty="0" smtClean="0">
                <a:cs typeface="+mn-cs"/>
              </a:rPr>
              <a:t>in</a:t>
            </a:r>
            <a:r>
              <a:rPr lang="zh-CN" altLang="en-US" dirty="0" smtClean="0">
                <a:cs typeface="+mn-cs"/>
              </a:rPr>
              <a:t> </a:t>
            </a:r>
            <a:r>
              <a:rPr lang="en-US" altLang="zh-CN" dirty="0" smtClean="0">
                <a:cs typeface="+mn-cs"/>
              </a:rPr>
              <a:t>BESIII</a:t>
            </a:r>
            <a:r>
              <a:rPr lang="zh-CN" altLang="en-US" dirty="0" smtClean="0">
                <a:cs typeface="+mn-cs"/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ALICE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STAR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endParaRPr lang="zh-CN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476250"/>
            <a:ext cx="8229600" cy="70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系统各模块设计</a:t>
            </a:r>
            <a:r>
              <a:rPr kumimoji="1" lang="en-US" altLang="zh-CN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-</a:t>
            </a: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时间测量模块设计</a:t>
            </a:r>
            <a:endParaRPr kumimoji="1" lang="zh-CN" alt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/>
          <p:cNvSpPr>
            <a:spLocks noGrp="1"/>
          </p:cNvSpPr>
          <p:nvPr>
            <p:ph idx="1"/>
          </p:nvPr>
        </p:nvSpPr>
        <p:spPr bwMode="auto">
          <a:xfrm>
            <a:off x="1042988" y="1455713"/>
            <a:ext cx="7283450" cy="37734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zh-CN" altLang="en-US" dirty="0" smtClean="0"/>
              <a:t>三）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1.HPTDC</a:t>
            </a:r>
            <a:r>
              <a:rPr lang="zh-CN" altLang="en-US" dirty="0" smtClean="0"/>
              <a:t>芯片数据读出控制模块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2.HPRDC</a:t>
            </a:r>
            <a:r>
              <a:rPr lang="zh-CN" altLang="en-US" dirty="0" smtClean="0"/>
              <a:t>芯片数据修正模块（查找表）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3.SDRAM</a:t>
            </a:r>
            <a:r>
              <a:rPr lang="zh-CN" altLang="en-US" dirty="0" smtClean="0"/>
              <a:t>缓冲控制模块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4.PCI</a:t>
            </a:r>
            <a:r>
              <a:rPr lang="zh-CN" altLang="en-US" dirty="0" smtClean="0"/>
              <a:t>接口及传输控制模块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188" y="476250"/>
            <a:ext cx="8229600" cy="706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1" lang="zh-CN" altLang="en-US" sz="3200" kern="0" dirty="0">
                <a:solidFill>
                  <a:srgbClr val="CC00CC"/>
                </a:solidFill>
                <a:latin typeface="+mj-lt"/>
                <a:ea typeface="+mj-ea"/>
                <a:cs typeface="+mj-cs"/>
              </a:rPr>
              <a:t>系统各模块设计</a:t>
            </a:r>
            <a:r>
              <a:rPr kumimoji="1" lang="en-US" altLang="zh-CN" sz="3200" kern="0" dirty="0">
                <a:solidFill>
                  <a:srgbClr val="CC00CC"/>
                </a:solidFill>
                <a:ea typeface="宋体" pitchFamily="2" charset="-122"/>
              </a:rPr>
              <a:t>-</a:t>
            </a:r>
            <a:r>
              <a:rPr kumimoji="1" lang="zh-CN" altLang="en-US" sz="3200" kern="0" dirty="0">
                <a:solidFill>
                  <a:srgbClr val="CC00CC"/>
                </a:solidFill>
                <a:ea typeface="宋体" pitchFamily="2" charset="-122"/>
              </a:rPr>
              <a:t>时间测量模块设计</a:t>
            </a:r>
            <a:endParaRPr kumimoji="1" lang="zh-CN" altLang="en-US" sz="3200" kern="0" dirty="0">
              <a:ea typeface="宋体" pitchFamily="2" charset="-122"/>
            </a:endParaRPr>
          </a:p>
          <a:p>
            <a:pPr>
              <a:defRPr/>
            </a:pPr>
            <a:endParaRPr kumimoji="1" lang="zh-CN" altLang="en-US" sz="3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rotWithShape="0">
              <a:schemeClr val="bg2">
                <a:alpha val="34999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L2">
  <a:themeElements>
    <a:clrScheme name="FE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EL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rotWithShape="0">
            <a:schemeClr val="bg2">
              <a:alpha val="34999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23000" dir="5400000" rotWithShape="0">
            <a:schemeClr val="bg2">
              <a:alpha val="34999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FE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13841</TotalTime>
  <Words>328</Words>
  <Application>Microsoft Office PowerPoint</Application>
  <PresentationFormat>全屏显示(4:3)</PresentationFormat>
  <Paragraphs>59</Paragraphs>
  <Slides>20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FEL2</vt:lpstr>
      <vt:lpstr>Visio</vt:lpstr>
      <vt:lpstr>Visio.Drawing.11</vt:lpstr>
      <vt:lpstr>反应显微谱仪的飞行时间测量 暨数据获取系统的研究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INL测试</vt:lpstr>
      <vt:lpstr>幻灯片 15</vt:lpstr>
      <vt:lpstr>测量精度测试 </vt:lpstr>
      <vt:lpstr>测量精度测试 </vt:lpstr>
      <vt:lpstr>现  场  测  试 </vt:lpstr>
      <vt:lpstr>初步实验结果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BluePig</dc:creator>
  <cp:lastModifiedBy>AH126</cp:lastModifiedBy>
  <cp:revision>900</cp:revision>
  <dcterms:created xsi:type="dcterms:W3CDTF">1601-01-01T00:00:00Z</dcterms:created>
  <dcterms:modified xsi:type="dcterms:W3CDTF">2010-08-15T09:27:06Z</dcterms:modified>
</cp:coreProperties>
</file>