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6" r:id="rId6"/>
    <p:sldId id="261" r:id="rId7"/>
    <p:sldId id="262" r:id="rId8"/>
    <p:sldId id="264" r:id="rId9"/>
    <p:sldId id="270" r:id="rId10"/>
    <p:sldId id="269" r:id="rId11"/>
    <p:sldId id="268" r:id="rId12"/>
    <p:sldId id="271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35304-0D22-4AFC-908D-AA51B0683667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99467-E94A-4AFB-9F6E-6FBFEECD0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9467-E94A-4AFB-9F6E-6FBFEECD028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9467-E94A-4AFB-9F6E-6FBFEECD028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2010-8-13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pgd.lzu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sabs.harvard.edu/abs/2006NIMPA.560..405G" TargetMode="Externa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基于</a:t>
            </a:r>
            <a:r>
              <a:rPr lang="en-US" altLang="zh-CN" dirty="0" smtClean="0">
                <a:solidFill>
                  <a:schemeClr val="bg1"/>
                </a:solidFill>
              </a:rPr>
              <a:t>Bulk-</a:t>
            </a:r>
            <a:r>
              <a:rPr lang="en-US" dirty="0" err="1" smtClean="0">
                <a:solidFill>
                  <a:schemeClr val="bg1"/>
                </a:solidFill>
              </a:rPr>
              <a:t>Micromegas</a:t>
            </a:r>
            <a:r>
              <a:rPr lang="en-US" dirty="0" smtClean="0">
                <a:solidFill>
                  <a:schemeClr val="bg1"/>
                </a:solidFill>
              </a:rPr>
              <a:t> TPC</a:t>
            </a:r>
            <a:r>
              <a:rPr lang="zh-CN" altLang="en-US" dirty="0" smtClean="0">
                <a:solidFill>
                  <a:schemeClr val="bg1"/>
                </a:solidFill>
              </a:rPr>
              <a:t>的快中子成像探测器的研制进展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212976"/>
            <a:ext cx="8219256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dirty="0" smtClean="0"/>
              <a:t>张春晖 兰州大学核科学与技术学院</a:t>
            </a:r>
            <a:endParaRPr lang="en-US" altLang="zh-CN" sz="2400" dirty="0" smtClean="0"/>
          </a:p>
          <a:p>
            <a:pPr algn="ctr">
              <a:buNone/>
            </a:pP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月</a:t>
            </a:r>
            <a:endParaRPr lang="en-US" altLang="zh-CN" sz="2400" dirty="0" smtClean="0"/>
          </a:p>
          <a:p>
            <a:pPr algn="ctr">
              <a:buNone/>
            </a:pPr>
            <a:r>
              <a:rPr lang="en-US" altLang="zh-CN" sz="2400" dirty="0" smtClean="0"/>
              <a:t>MPGD Group School of Nuclear Science &amp; Technology</a:t>
            </a:r>
          </a:p>
          <a:p>
            <a:pPr algn="ctr">
              <a:buNone/>
            </a:pPr>
            <a:r>
              <a:rPr lang="en-US" altLang="zh-CN" sz="2400" dirty="0" smtClean="0">
                <a:hlinkClick r:id="rId2"/>
              </a:rPr>
              <a:t>http://mpgd.lzu.edu.cn/</a:t>
            </a:r>
            <a:endParaRPr lang="en-US" altLang="zh-CN" sz="2400" dirty="0" smtClean="0"/>
          </a:p>
          <a:p>
            <a:pPr algn="ctr">
              <a:buNone/>
            </a:pPr>
            <a:endParaRPr lang="en-US" altLang="zh-CN" sz="2400" dirty="0" smtClean="0"/>
          </a:p>
          <a:p>
            <a:pPr algn="ctr">
              <a:buNone/>
            </a:pPr>
            <a:r>
              <a:rPr lang="zh-CN" altLang="en-US" sz="1800" dirty="0" smtClean="0"/>
              <a:t>国家自然科学基金资助 项目编号：</a:t>
            </a:r>
            <a:r>
              <a:rPr lang="en-US" altLang="zh-CN" sz="1800" dirty="0" smtClean="0"/>
              <a:t>10875054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10605011</a:t>
            </a:r>
          </a:p>
          <a:p>
            <a:pPr algn="ctr">
              <a:buNone/>
            </a:pPr>
            <a:r>
              <a:rPr lang="zh-CN" altLang="en-US" sz="1800" dirty="0" smtClean="0"/>
              <a:t> 兰州大学中央高校基本科研业务费专项资金资助 项目编号：</a:t>
            </a:r>
            <a:r>
              <a:rPr lang="en-US" altLang="zh-CN" sz="1800" dirty="0" err="1" smtClean="0"/>
              <a:t>lzu</a:t>
            </a:r>
            <a:r>
              <a:rPr lang="en-US" altLang="zh-CN" sz="1800" dirty="0" smtClean="0"/>
              <a:t> jbky-2010-24</a:t>
            </a:r>
          </a:p>
          <a:p>
            <a:pPr algn="ctr">
              <a:buNone/>
            </a:pPr>
            <a:endParaRPr lang="en-US" altLang="zh-CN" sz="2400" dirty="0" smtClean="0"/>
          </a:p>
          <a:p>
            <a:pPr algn="ctr">
              <a:buNone/>
            </a:pPr>
            <a:endParaRPr lang="zh-CN" altLang="en-US" sz="2400" dirty="0"/>
          </a:p>
        </p:txBody>
      </p:sp>
      <p:pic>
        <p:nvPicPr>
          <p:cNvPr id="5" name="Picture 3345" descr="C:\Documents and Settings\AD\桌面\SMMI 15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252538" cy="13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2948805_143247081579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157192"/>
            <a:ext cx="936104" cy="60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本探测器特点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本快中子成像探测器是基于</a:t>
            </a:r>
            <a:r>
              <a:rPr lang="en-US" altLang="zh-CN" dirty="0" smtClean="0"/>
              <a:t>Bulk-</a:t>
            </a:r>
            <a:r>
              <a:rPr lang="en-US" altLang="zh-CN" dirty="0" err="1" smtClean="0"/>
              <a:t>Micromegas</a:t>
            </a:r>
            <a:r>
              <a:rPr lang="en-US" altLang="zh-CN" dirty="0" smtClean="0"/>
              <a:t> TPC </a:t>
            </a:r>
            <a:r>
              <a:rPr lang="zh-CN" altLang="en-US" dirty="0" smtClean="0"/>
              <a:t>搭建的，由于采用</a:t>
            </a:r>
            <a:r>
              <a:rPr lang="en-US" altLang="zh-CN" dirty="0" smtClean="0"/>
              <a:t>bulk</a:t>
            </a:r>
            <a:r>
              <a:rPr lang="zh-CN" altLang="en-US" dirty="0" smtClean="0"/>
              <a:t>技术，保证了探测器放大间隙电场的均匀性，所以增益均匀，工作稳定，能量分辨好；</a:t>
            </a:r>
            <a:endParaRPr lang="en-US" altLang="zh-CN" dirty="0" smtClean="0"/>
          </a:p>
          <a:p>
            <a:r>
              <a:rPr lang="zh-CN" altLang="en-US" dirty="0" smtClean="0"/>
              <a:t>基于目前世界最先进的</a:t>
            </a:r>
            <a:r>
              <a:rPr lang="en-US" altLang="zh-CN" dirty="0" smtClean="0"/>
              <a:t>T2K</a:t>
            </a:r>
            <a:r>
              <a:rPr lang="zh-CN" altLang="en-US" dirty="0" smtClean="0"/>
              <a:t>电子学，采用</a:t>
            </a:r>
            <a:r>
              <a:rPr lang="en-US" altLang="zh-CN" dirty="0" smtClean="0"/>
              <a:t>pad</a:t>
            </a:r>
            <a:r>
              <a:rPr lang="zh-CN" altLang="en-US" dirty="0" smtClean="0"/>
              <a:t>阵列读出，每个</a:t>
            </a:r>
            <a:r>
              <a:rPr lang="en-US" altLang="zh-CN" dirty="0" smtClean="0"/>
              <a:t>pad</a:t>
            </a:r>
            <a:r>
              <a:rPr lang="zh-CN" altLang="en-US" dirty="0" smtClean="0"/>
              <a:t>大小为</a:t>
            </a:r>
            <a:r>
              <a:rPr lang="en-US" altLang="zh-CN" dirty="0" smtClean="0"/>
              <a:t>1.75mm X 1.50mm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pad</a:t>
            </a:r>
            <a:r>
              <a:rPr lang="zh-CN" altLang="en-US" dirty="0" smtClean="0"/>
              <a:t>之间间距为</a:t>
            </a:r>
            <a:r>
              <a:rPr lang="en-US" altLang="zh-CN" dirty="0" smtClean="0"/>
              <a:t>0.1mm</a:t>
            </a:r>
            <a:r>
              <a:rPr lang="zh-CN" altLang="en-US" dirty="0" smtClean="0"/>
              <a:t>，共</a:t>
            </a:r>
            <a:r>
              <a:rPr lang="en-US" altLang="zh-CN" dirty="0" smtClean="0"/>
              <a:t>1728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pad</a:t>
            </a:r>
            <a:r>
              <a:rPr lang="zh-CN" altLang="en-US" dirty="0" smtClean="0"/>
              <a:t>，分别读出，相比传统的延迟线法和分压法，位置分辨高；</a:t>
            </a:r>
            <a:endParaRPr lang="en-US" altLang="zh-CN" dirty="0" smtClean="0"/>
          </a:p>
          <a:p>
            <a:r>
              <a:rPr lang="zh-CN" altLang="en-US" dirty="0" smtClean="0"/>
              <a:t>由获取的时间信息和平面位置信息可以得出中子入射点的位置，从而可知道中子的空间分布即成像。</a:t>
            </a:r>
            <a:endParaRPr lang="en-US" altLang="zh-CN" dirty="0" smtClean="0"/>
          </a:p>
          <a:p>
            <a:r>
              <a:rPr lang="zh-CN" altLang="en-US" dirty="0" smtClean="0"/>
              <a:t>小型的探测器腔室使工作区间干扰更小，工作更稳定。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e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845991"/>
            <a:ext cx="4139952" cy="20120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本快中子成像探测器研制进展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3096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latin typeface="+mj-ea"/>
              </a:rPr>
              <a:t>目前探测器框架和读出电极已经加工完成，电子学</a:t>
            </a:r>
            <a:r>
              <a:rPr lang="zh-CN" altLang="en-US" sz="2000" dirty="0" smtClean="0"/>
              <a:t>由</a:t>
            </a:r>
            <a:r>
              <a:rPr lang="en-US" altLang="zh-CN" sz="2000" dirty="0" smtClean="0">
                <a:latin typeface="+mj-ea"/>
              </a:rPr>
              <a:t>CEA/IRFU</a:t>
            </a:r>
            <a:r>
              <a:rPr lang="zh-CN" altLang="en-US" sz="2000" dirty="0" smtClean="0">
                <a:latin typeface="+mj-ea"/>
              </a:rPr>
              <a:t>合作组提供，各部件测试完成，用于作触发信号的塑料闪烁体探测器也组装完成。将于</a:t>
            </a:r>
            <a:r>
              <a:rPr lang="en-US" altLang="zh-CN" sz="2000" dirty="0" smtClean="0">
                <a:latin typeface="+mj-ea"/>
              </a:rPr>
              <a:t>9-10</a:t>
            </a:r>
            <a:r>
              <a:rPr lang="zh-CN" altLang="en-US" sz="2000" dirty="0" smtClean="0">
                <a:latin typeface="+mj-ea"/>
              </a:rPr>
              <a:t>月份进行基本的探测器组装、首先用</a:t>
            </a:r>
            <a:r>
              <a:rPr lang="en-US" altLang="zh-CN" sz="2000" baseline="30000" dirty="0" smtClean="0">
                <a:latin typeface="+mj-ea"/>
              </a:rPr>
              <a:t>55</a:t>
            </a:r>
            <a:r>
              <a:rPr lang="en-US" altLang="zh-CN" sz="2000" dirty="0" smtClean="0">
                <a:latin typeface="+mj-ea"/>
              </a:rPr>
              <a:t>Fe,</a:t>
            </a:r>
            <a:r>
              <a:rPr lang="zh-CN" altLang="en-US" sz="2000" dirty="0" smtClean="0">
                <a:latin typeface="+mj-ea"/>
              </a:rPr>
              <a:t>对探测器的增益进行测试，利用宇宙射线</a:t>
            </a:r>
            <a:r>
              <a:rPr lang="el-GR" altLang="zh-CN" sz="2000" dirty="0" smtClean="0">
                <a:latin typeface="+mj-ea"/>
              </a:rPr>
              <a:t>μ</a:t>
            </a:r>
            <a:r>
              <a:rPr lang="zh-CN" altLang="en-US" sz="2000" dirty="0" smtClean="0">
                <a:latin typeface="+mj-ea"/>
              </a:rPr>
              <a:t>子进行位置分辨测试，</a:t>
            </a:r>
            <a:r>
              <a:rPr lang="en-US" altLang="zh-CN" sz="2000" dirty="0" smtClean="0">
                <a:latin typeface="+mj-ea"/>
              </a:rPr>
              <a:t>11</a:t>
            </a:r>
            <a:r>
              <a:rPr lang="zh-CN" altLang="en-US" sz="2000" dirty="0" smtClean="0">
                <a:latin typeface="+mj-ea"/>
              </a:rPr>
              <a:t>月份先行进行</a:t>
            </a:r>
            <a:r>
              <a:rPr lang="en-US" altLang="zh-CN" sz="2000" dirty="0" smtClean="0">
                <a:latin typeface="+mj-ea"/>
              </a:rPr>
              <a:t>(Am-Be)</a:t>
            </a:r>
            <a:r>
              <a:rPr lang="zh-CN" altLang="en-US" sz="2000" dirty="0" smtClean="0">
                <a:latin typeface="+mj-ea"/>
              </a:rPr>
              <a:t>中子源测试，之后利用兰州大学核科学与技术学院中子发生器所产生的</a:t>
            </a:r>
            <a:r>
              <a:rPr lang="en-US" sz="2000" dirty="0" smtClean="0">
                <a:latin typeface="+mj-ea"/>
              </a:rPr>
              <a:t>14MeV</a:t>
            </a:r>
            <a:r>
              <a:rPr lang="zh-CN" altLang="en-US" sz="2000" dirty="0" smtClean="0">
                <a:latin typeface="+mj-ea"/>
              </a:rPr>
              <a:t>快中子进行测试和对不同靶物质进行成像实验。</a:t>
            </a:r>
            <a:endParaRPr lang="zh-CN" altLang="en-US" sz="2000" dirty="0">
              <a:latin typeface="+mj-ea"/>
            </a:endParaRPr>
          </a:p>
        </p:txBody>
      </p:sp>
      <p:pic>
        <p:nvPicPr>
          <p:cNvPr id="4" name="图片 3" descr="c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573016"/>
            <a:ext cx="1298201" cy="1307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453650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000" dirty="0" smtClean="0">
                <a:latin typeface="+mj-ea"/>
              </a:rPr>
              <a:t>我们采用目前世界最先进的</a:t>
            </a:r>
            <a:r>
              <a:rPr lang="en-US" altLang="zh-CN" sz="2000" dirty="0" smtClean="0">
                <a:latin typeface="+mj-ea"/>
              </a:rPr>
              <a:t>T2K</a:t>
            </a:r>
            <a:r>
              <a:rPr lang="zh-CN" altLang="en-US" sz="2000" dirty="0" smtClean="0">
                <a:latin typeface="+mj-ea"/>
              </a:rPr>
              <a:t>电子学，同时我们有</a:t>
            </a:r>
            <a:r>
              <a:rPr lang="en-US" altLang="zh-CN" sz="2000" dirty="0" smtClean="0">
                <a:latin typeface="+mj-ea"/>
              </a:rPr>
              <a:t>16</a:t>
            </a:r>
            <a:r>
              <a:rPr lang="zh-CN" altLang="en-US" sz="2000" dirty="0" smtClean="0">
                <a:latin typeface="+mj-ea"/>
              </a:rPr>
              <a:t>路读出的</a:t>
            </a:r>
            <a:r>
              <a:rPr lang="en-US" altLang="zh-CN" sz="2000" dirty="0" smtClean="0">
                <a:latin typeface="+mj-ea"/>
              </a:rPr>
              <a:t>GASSIPLEX</a:t>
            </a:r>
            <a:r>
              <a:rPr lang="zh-CN" altLang="en-US" sz="2000" dirty="0" smtClean="0">
                <a:latin typeface="+mj-ea"/>
              </a:rPr>
              <a:t>芯片，对其外围电路进行了设计，测试工作正在进行。并为以后即将得到的</a:t>
            </a:r>
            <a:r>
              <a:rPr lang="en-US" altLang="zh-CN" sz="2000" dirty="0" smtClean="0">
                <a:latin typeface="+mj-ea"/>
              </a:rPr>
              <a:t>apv25</a:t>
            </a:r>
            <a:r>
              <a:rPr lang="zh-CN" altLang="en-US" sz="2000" dirty="0" smtClean="0">
                <a:latin typeface="+mj-ea"/>
              </a:rPr>
              <a:t>做准备，搭建自己的电子学平台。</a:t>
            </a:r>
            <a:endParaRPr lang="en-US" altLang="zh-CN" sz="2000" dirty="0" smtClean="0">
              <a:latin typeface="+mj-ea"/>
            </a:endParaRPr>
          </a:p>
          <a:p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3" y="6488668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414908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GASSIPLEX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841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5400" dirty="0" smtClean="0"/>
              <a:t>谢谢！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4637111"/>
          </a:xfrm>
        </p:spPr>
        <p:txBody>
          <a:bodyPr/>
          <a:lstStyle/>
          <a:p>
            <a:r>
              <a:rPr lang="en-US" altLang="zh-CN" dirty="0" smtClean="0"/>
              <a:t>Bulk-</a:t>
            </a:r>
            <a:r>
              <a:rPr lang="en-US" altLang="zh-CN" dirty="0" err="1" smtClean="0"/>
              <a:t>Micromegas</a:t>
            </a:r>
            <a:r>
              <a:rPr lang="en-US" altLang="zh-CN" dirty="0" smtClean="0"/>
              <a:t> TPC</a:t>
            </a:r>
          </a:p>
          <a:p>
            <a:r>
              <a:rPr lang="zh-CN" altLang="en-US" dirty="0" smtClean="0"/>
              <a:t>探测器框架结构</a:t>
            </a:r>
            <a:endParaRPr lang="en-US" altLang="zh-CN" dirty="0" smtClean="0"/>
          </a:p>
          <a:p>
            <a:r>
              <a:rPr lang="zh-CN" altLang="en-US" dirty="0" smtClean="0"/>
              <a:t>读出电极</a:t>
            </a:r>
            <a:endParaRPr lang="en-US" altLang="zh-CN" dirty="0" smtClean="0"/>
          </a:p>
          <a:p>
            <a:r>
              <a:rPr lang="en-US" altLang="zh-CN" dirty="0" smtClean="0"/>
              <a:t>T2K TPC</a:t>
            </a:r>
            <a:r>
              <a:rPr lang="zh-CN" altLang="en-US" dirty="0" smtClean="0"/>
              <a:t>电子学</a:t>
            </a:r>
            <a:endParaRPr lang="en-US" altLang="zh-CN" dirty="0" smtClean="0"/>
          </a:p>
          <a:p>
            <a:r>
              <a:rPr lang="zh-CN" altLang="en-US" dirty="0" smtClean="0"/>
              <a:t>数据重建和中子成像模拟</a:t>
            </a:r>
            <a:endParaRPr lang="en-US" altLang="zh-CN" dirty="0" smtClean="0"/>
          </a:p>
          <a:p>
            <a:r>
              <a:rPr lang="zh-CN" altLang="en-US" dirty="0" smtClean="0"/>
              <a:t>本探测器特点和进展情况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Bluck-Micromegas</a:t>
            </a:r>
            <a:r>
              <a:rPr lang="en-US" altLang="zh-CN" b="1" dirty="0" smtClean="0">
                <a:solidFill>
                  <a:schemeClr val="bg1"/>
                </a:solidFill>
              </a:rPr>
              <a:t> TPC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内容占位符 3" descr="装配体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7695639" cy="4392488"/>
          </a:xfrm>
        </p:spPr>
      </p:pic>
      <p:cxnSp>
        <p:nvCxnSpPr>
          <p:cNvPr id="6" name="直接箭头连接符 5"/>
          <p:cNvCxnSpPr/>
          <p:nvPr/>
        </p:nvCxnSpPr>
        <p:spPr>
          <a:xfrm rot="5400000">
            <a:off x="3852714" y="2060054"/>
            <a:ext cx="158417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1844824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N</a:t>
            </a:r>
            <a:endParaRPr lang="zh-CN" altLang="en-US" sz="2800" dirty="0"/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3311860" y="3825044"/>
            <a:ext cx="1656184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3717032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P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429000"/>
            <a:ext cx="1080120" cy="161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    .</a:t>
            </a:r>
          </a:p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   .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</a:t>
            </a:r>
            <a:r>
              <a:rPr lang="en-US" altLang="zh-CN" sz="2800" b="1" spc="-3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   .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  .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 </a:t>
            </a:r>
          </a:p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 .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</a:t>
            </a:r>
            <a:r>
              <a:rPr lang="en-US" altLang="zh-CN" sz="2800" b="1" spc="-300" dirty="0" smtClean="0">
                <a:solidFill>
                  <a:srgbClr val="FF0000"/>
                </a:solidFill>
              </a:rPr>
              <a:t>    .    .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</a:t>
            </a:r>
            <a:r>
              <a:rPr lang="en-US" altLang="zh-CN" sz="2800" b="1" spc="-300" dirty="0" smtClean="0">
                <a:solidFill>
                  <a:srgbClr val="FF0000"/>
                </a:solidFill>
              </a:rPr>
              <a:t>   . </a:t>
            </a:r>
            <a:r>
              <a:rPr lang="en-US" altLang="zh-CN" sz="2800" b="1" spc="-300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ts val="1300"/>
              </a:lnSpc>
            </a:pPr>
            <a:r>
              <a:rPr lang="en-US" altLang="zh-CN" sz="2800" b="1" spc="-3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851920" y="4437112"/>
            <a:ext cx="864096" cy="647502"/>
          </a:xfrm>
          <a:prstGeom prst="line">
            <a:avLst/>
          </a:prstGeom>
          <a:noFill/>
          <a:ln w="76200" cmpd="tri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4068738" y="4077072"/>
            <a:ext cx="1007318" cy="79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>
            <a:off x="3960726" y="4545124"/>
            <a:ext cx="503262" cy="79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3" y="342900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漂移区间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5445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雪崩放大区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build="allAtOnce"/>
      <p:bldP spid="13" grpId="1" build="allAtOnce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探测器框架结构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内容占位符 3" descr="det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736304" cy="1710190"/>
          </a:xfrm>
        </p:spPr>
      </p:pic>
      <p:pic>
        <p:nvPicPr>
          <p:cNvPr id="5" name="图片 4" descr="detect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484784"/>
            <a:ext cx="2882465" cy="2799088"/>
          </a:xfrm>
          <a:prstGeom prst="rect">
            <a:avLst/>
          </a:prstGeom>
        </p:spPr>
      </p:pic>
      <p:pic>
        <p:nvPicPr>
          <p:cNvPr id="6" name="图片 5" descr="DSCF1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4142" y="4437112"/>
            <a:ext cx="288032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184482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本快中子探测器腔室小，读出电极位于腔室外。漂移电极与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间距可调。</a:t>
            </a:r>
            <a:endParaRPr lang="en-US" altLang="zh-CN" dirty="0" smtClean="0"/>
          </a:p>
          <a:p>
            <a:r>
              <a:rPr lang="zh-CN" altLang="en-US" dirty="0" smtClean="0"/>
              <a:t>所有螺丝在探测器腔室外。</a:t>
            </a:r>
            <a:endParaRPr lang="en-US" altLang="zh-CN" dirty="0" smtClean="0"/>
          </a:p>
        </p:txBody>
      </p:sp>
      <p:pic>
        <p:nvPicPr>
          <p:cNvPr id="9" name="图片 8" descr="detec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4517999" cy="3000797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rot="5400000" flipH="1" flipV="1">
            <a:off x="7776356" y="231287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0588" y="18448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进</a:t>
            </a:r>
            <a:r>
              <a:rPr lang="en-US" altLang="zh-CN" dirty="0" smtClean="0"/>
              <a:t>/</a:t>
            </a:r>
            <a:r>
              <a:rPr lang="zh-CN" altLang="en-US" dirty="0" smtClean="0"/>
              <a:t>出气孔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rot="16200000" flipH="1">
            <a:off x="7812360" y="314096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12360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高压接头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32849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电子学屏蔽盒</a:t>
            </a:r>
            <a:endParaRPr lang="zh-CN" altLang="en-US" dirty="0"/>
          </a:p>
        </p:txBody>
      </p:sp>
      <p:cxnSp>
        <p:nvCxnSpPr>
          <p:cNvPr id="19" name="曲线连接符 18"/>
          <p:cNvCxnSpPr/>
          <p:nvPr/>
        </p:nvCxnSpPr>
        <p:spPr>
          <a:xfrm rot="16200000" flipH="1">
            <a:off x="971600" y="3212976"/>
            <a:ext cx="360040" cy="360040"/>
          </a:xfrm>
          <a:prstGeom prst="curvedConnector3">
            <a:avLst>
              <a:gd name="adj1" fmla="val 1246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83768" y="15567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探测器腔室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2123728" y="1700808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H="1">
            <a:off x="2483768" y="206084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15816" y="234888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pcb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Bulk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pic>
        <p:nvPicPr>
          <p:cNvPr id="4" name="Picture 4" descr="MicroMes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830431" cy="435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pcb</a:t>
            </a:r>
            <a:r>
              <a:rPr lang="zh-CN" altLang="en-US" dirty="0" smtClean="0"/>
              <a:t>上直接刻蚀出绝缘柱子，不需要框架，且很牢固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352" y="1268760"/>
            <a:ext cx="5832648" cy="44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5657671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在</a:t>
            </a:r>
            <a:r>
              <a:rPr lang="en-US" altLang="zh-CN" dirty="0" err="1" smtClean="0"/>
              <a:t>pcb</a:t>
            </a:r>
            <a:r>
              <a:rPr lang="zh-CN" altLang="en-US" dirty="0" smtClean="0"/>
              <a:t>上制作“</a:t>
            </a:r>
            <a:r>
              <a:rPr lang="en-US" altLang="zh-CN" dirty="0" smtClean="0"/>
              <a:t>Bulk</a:t>
            </a:r>
            <a:r>
              <a:rPr lang="zh-CN" altLang="en-US" dirty="0" smtClean="0"/>
              <a:t>”流程</a:t>
            </a:r>
            <a:endParaRPr lang="en-US" altLang="zh-CN" dirty="0" smtClean="0"/>
          </a:p>
          <a:p>
            <a:r>
              <a:rPr lang="zh-CN" altLang="en-US" dirty="0" smtClean="0"/>
              <a:t>参见文献：</a:t>
            </a:r>
            <a:r>
              <a:rPr lang="en-US" dirty="0" err="1" smtClean="0">
                <a:hlinkClick r:id="rId5"/>
              </a:rPr>
              <a:t>Micromegas</a:t>
            </a:r>
            <a:r>
              <a:rPr lang="en-US" dirty="0" smtClean="0">
                <a:hlinkClick r:id="rId5"/>
              </a:rPr>
              <a:t> in a </a:t>
            </a:r>
            <a:r>
              <a:rPr lang="en-US" u="sng" dirty="0" smtClean="0">
                <a:hlinkClick r:id="rId5"/>
              </a:rPr>
              <a:t>bulk</a:t>
            </a:r>
            <a:r>
              <a:rPr lang="en-US" altLang="zh-CN" u="sng" dirty="0" smtClean="0"/>
              <a:t>,</a:t>
            </a:r>
            <a:r>
              <a:rPr lang="en-US" dirty="0" smtClean="0"/>
              <a:t> Nuclear Instruments and Methods in Physics Research Section A, Volume 560, Issue 2, p. 405-408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阳极读出电极</a:t>
            </a:r>
            <a:r>
              <a:rPr lang="en-US" altLang="zh-CN" dirty="0" smtClean="0">
                <a:solidFill>
                  <a:schemeClr val="bg1"/>
                </a:solidFill>
              </a:rPr>
              <a:t>PCB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内容占位符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824536" cy="4053351"/>
          </a:xfr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bg1"/>
            </a:extrusionClr>
          </a:sp3d>
        </p:spPr>
      </p:pic>
      <p:pic>
        <p:nvPicPr>
          <p:cNvPr id="5" name="图片 4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153" y="1556792"/>
            <a:ext cx="3708847" cy="2805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653136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</a:rPr>
              <a:t>读出电极：采用</a:t>
            </a:r>
            <a:r>
              <a:rPr lang="en-US" altLang="zh-CN" dirty="0" smtClean="0">
                <a:latin typeface="+mj-ea"/>
              </a:rPr>
              <a:t>pad</a:t>
            </a:r>
            <a:r>
              <a:rPr lang="zh-CN" altLang="en-US" dirty="0" smtClean="0">
                <a:latin typeface="+mj-ea"/>
              </a:rPr>
              <a:t>阵列读出</a:t>
            </a:r>
            <a:r>
              <a:rPr lang="en-US" altLang="zh-CN" dirty="0" smtClean="0">
                <a:latin typeface="+mj-ea"/>
              </a:rPr>
              <a:t>,</a:t>
            </a:r>
            <a:r>
              <a:rPr lang="zh-CN" altLang="en-US" dirty="0" smtClean="0">
                <a:latin typeface="+mj-ea"/>
              </a:rPr>
              <a:t>有效面积为：</a:t>
            </a:r>
            <a:r>
              <a:rPr lang="en-US" altLang="zh-CN" dirty="0" smtClean="0">
                <a:latin typeface="+mj-ea"/>
              </a:rPr>
              <a:t>57.4mm×88.6mm</a:t>
            </a:r>
            <a:r>
              <a:rPr lang="zh-CN" altLang="en-US" dirty="0" smtClean="0">
                <a:latin typeface="+mj-ea"/>
              </a:rPr>
              <a:t>分成</a:t>
            </a:r>
            <a:r>
              <a:rPr lang="en-US" altLang="zh-CN" dirty="0" smtClean="0">
                <a:latin typeface="+mj-ea"/>
              </a:rPr>
              <a:t>1728</a:t>
            </a:r>
            <a:r>
              <a:rPr lang="zh-CN" altLang="en-US" dirty="0" smtClean="0">
                <a:latin typeface="+mj-ea"/>
              </a:rPr>
              <a:t>个</a:t>
            </a:r>
            <a:r>
              <a:rPr lang="en-US" altLang="zh-CN" dirty="0" smtClean="0">
                <a:latin typeface="+mj-ea"/>
              </a:rPr>
              <a:t>pads,</a:t>
            </a:r>
            <a:r>
              <a:rPr lang="zh-CN" altLang="en-US" dirty="0" smtClean="0">
                <a:latin typeface="+mj-ea"/>
              </a:rPr>
              <a:t>每</a:t>
            </a:r>
            <a:r>
              <a:rPr lang="en-US" altLang="zh-CN" dirty="0" smtClean="0">
                <a:latin typeface="+mj-ea"/>
              </a:rPr>
              <a:t>72</a:t>
            </a:r>
            <a:r>
              <a:rPr lang="zh-CN" altLang="en-US" dirty="0" smtClean="0">
                <a:latin typeface="+mj-ea"/>
              </a:rPr>
              <a:t>个</a:t>
            </a:r>
            <a:r>
              <a:rPr lang="en-US" altLang="zh-CN" dirty="0" smtClean="0">
                <a:latin typeface="+mj-ea"/>
              </a:rPr>
              <a:t>pads</a:t>
            </a:r>
            <a:r>
              <a:rPr lang="zh-CN" altLang="en-US" dirty="0" smtClean="0">
                <a:latin typeface="+mj-ea"/>
              </a:rPr>
              <a:t>连接至一个集成前放</a:t>
            </a:r>
            <a:r>
              <a:rPr lang="en-US" altLang="zh-CN" dirty="0" smtClean="0">
                <a:latin typeface="+mj-ea"/>
              </a:rPr>
              <a:t>AFTER</a:t>
            </a:r>
            <a:r>
              <a:rPr lang="zh-CN" altLang="en-US" dirty="0" smtClean="0">
                <a:latin typeface="+mj-ea"/>
              </a:rPr>
              <a:t>芯片上读出。采用</a:t>
            </a:r>
            <a:r>
              <a:rPr lang="en-US" altLang="zh-CN" dirty="0" smtClean="0">
                <a:latin typeface="+mj-ea"/>
              </a:rPr>
              <a:t>bulk</a:t>
            </a:r>
            <a:r>
              <a:rPr lang="zh-CN" altLang="en-US" dirty="0" smtClean="0">
                <a:latin typeface="+mj-ea"/>
              </a:rPr>
              <a:t>技术在</a:t>
            </a:r>
            <a:r>
              <a:rPr lang="en-US" altLang="zh-CN" dirty="0" err="1" smtClean="0">
                <a:latin typeface="+mj-ea"/>
              </a:rPr>
              <a:t>pcb</a:t>
            </a:r>
            <a:r>
              <a:rPr lang="zh-CN" altLang="en-US" dirty="0" smtClean="0">
                <a:latin typeface="+mj-ea"/>
              </a:rPr>
              <a:t>上刻蚀出柱子作为与</a:t>
            </a:r>
            <a:r>
              <a:rPr lang="en-US" altLang="zh-CN" dirty="0" smtClean="0">
                <a:latin typeface="+mj-ea"/>
              </a:rPr>
              <a:t>mesh</a:t>
            </a:r>
            <a:r>
              <a:rPr lang="zh-CN" altLang="en-US" dirty="0" smtClean="0">
                <a:latin typeface="+mj-ea"/>
              </a:rPr>
              <a:t>的间隔。</a:t>
            </a:r>
          </a:p>
          <a:p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536" y="1916832"/>
            <a:ext cx="48245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7744" y="16288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365.5mm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rot="5400000" flipH="1" flipV="1">
            <a:off x="5111266" y="1952836"/>
            <a:ext cx="2168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H="1" flipV="1">
            <a:off x="287524" y="1952836"/>
            <a:ext cx="216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0800000">
            <a:off x="72802" y="2132856"/>
            <a:ext cx="251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>
            <a:off x="72802" y="6165304"/>
            <a:ext cx="251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5400000">
            <a:off x="-1764704" y="4149080"/>
            <a:ext cx="4033242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" y="3789040"/>
            <a:ext cx="461665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306.0mm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ircuit 0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Bulk circuit 01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3552394" cy="2664296"/>
          </a:xfrm>
        </p:spPr>
      </p:pic>
      <p:pic>
        <p:nvPicPr>
          <p:cNvPr id="5" name="图片 4" descr="BULK 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700808"/>
            <a:ext cx="2791196" cy="288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9" descr="PhotoFEC 003"/>
          <p:cNvPicPr>
            <a:picLocks noChangeAspect="1" noChangeArrowheads="1"/>
          </p:cNvPicPr>
          <p:nvPr/>
        </p:nvPicPr>
        <p:blipFill>
          <a:blip r:embed="rId2" cstate="print"/>
          <a:srcRect l="546" t="9842" r="546" b="8020"/>
          <a:stretch>
            <a:fillRect/>
          </a:stretch>
        </p:blipFill>
        <p:spPr bwMode="auto">
          <a:xfrm>
            <a:off x="4712383" y="4094566"/>
            <a:ext cx="4431617" cy="276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140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4248150" cy="792163"/>
          </a:xfrm>
          <a:ln w="28575">
            <a:solidFill>
              <a:srgbClr val="009900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T2K TPC</a:t>
            </a:r>
          </a:p>
        </p:txBody>
      </p:sp>
      <p:sp>
        <p:nvSpPr>
          <p:cNvPr id="542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5085184"/>
            <a:ext cx="4283968" cy="1556792"/>
          </a:xfrm>
          <a:noFill/>
        </p:spPr>
        <p:txBody>
          <a:bodyPr/>
          <a:lstStyle/>
          <a:p>
            <a:pPr algn="just"/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由</a:t>
            </a:r>
            <a:r>
              <a:rPr lang="en-CA" altLang="zh-CN" sz="1800" dirty="0" smtClean="0">
                <a:solidFill>
                  <a:schemeClr val="tx1"/>
                </a:solidFill>
                <a:latin typeface="+mn-ea"/>
              </a:rPr>
              <a:t>CERN-</a:t>
            </a:r>
            <a:r>
              <a:rPr lang="en-CA" altLang="zh-CN" sz="1800" dirty="0" err="1" smtClean="0">
                <a:solidFill>
                  <a:schemeClr val="tx1"/>
                </a:solidFill>
                <a:latin typeface="+mn-ea"/>
              </a:rPr>
              <a:t>Saclay</a:t>
            </a:r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提供</a:t>
            </a:r>
            <a:endParaRPr lang="en-US" altLang="zh-CN" sz="1800" dirty="0" smtClean="0">
              <a:solidFill>
                <a:schemeClr val="tx1"/>
              </a:solidFill>
              <a:latin typeface="+mn-ea"/>
            </a:endParaRPr>
          </a:p>
          <a:p>
            <a:pPr algn="dist"/>
            <a:r>
              <a:rPr lang="zh-CN" altLang="en-US" sz="1800" dirty="0" smtClean="0">
                <a:solidFill>
                  <a:schemeClr val="tx1"/>
                </a:solidFill>
              </a:rPr>
              <a:t>具体参见文献：</a:t>
            </a:r>
            <a:r>
              <a:rPr lang="en-US" altLang="zh-CN" sz="1800" dirty="0" smtClean="0">
                <a:solidFill>
                  <a:schemeClr val="tx1"/>
                </a:solidFill>
              </a:rPr>
              <a:t>Denis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Calvet,CEA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Saclay</a:t>
            </a:r>
            <a:r>
              <a:rPr lang="en-US" altLang="zh-CN" sz="1800" dirty="0" smtClean="0">
                <a:solidFill>
                  <a:schemeClr val="tx1"/>
                </a:solidFill>
              </a:rPr>
              <a:t>, DSM/DAPNIA/SEDIT2K,TPC Read-out Electronics Digital Front-end Mezzanine Card Design Notes</a:t>
            </a:r>
            <a:endParaRPr lang="zh-CN" alt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54671" name="Group 317"/>
          <p:cNvGrpSpPr>
            <a:grpSpLocks/>
          </p:cNvGrpSpPr>
          <p:nvPr/>
        </p:nvGrpSpPr>
        <p:grpSpPr bwMode="auto">
          <a:xfrm>
            <a:off x="0" y="1196752"/>
            <a:ext cx="5832648" cy="3744416"/>
            <a:chOff x="479" y="2248"/>
            <a:chExt cx="2863" cy="1836"/>
          </a:xfrm>
        </p:grpSpPr>
        <p:sp>
          <p:nvSpPr>
            <p:cNvPr id="54402" name="Oval 318"/>
            <p:cNvSpPr>
              <a:spLocks noChangeArrowheads="1"/>
            </p:cNvSpPr>
            <p:nvPr/>
          </p:nvSpPr>
          <p:spPr bwMode="auto">
            <a:xfrm>
              <a:off x="640" y="2248"/>
              <a:ext cx="2616" cy="1836"/>
            </a:xfrm>
            <a:prstGeom prst="ellipse">
              <a:avLst/>
            </a:prstGeom>
            <a:gradFill rotWithShape="1">
              <a:gsLst>
                <a:gs pos="0">
                  <a:srgbClr val="DBDB83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403" name="Rectangle 319"/>
            <p:cNvSpPr>
              <a:spLocks noChangeArrowheads="1"/>
            </p:cNvSpPr>
            <p:nvPr/>
          </p:nvSpPr>
          <p:spPr bwMode="auto">
            <a:xfrm>
              <a:off x="1480" y="2596"/>
              <a:ext cx="991" cy="1159"/>
            </a:xfrm>
            <a:prstGeom prst="rect">
              <a:avLst/>
            </a:prstGeom>
            <a:solidFill>
              <a:srgbClr val="FFFFCC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4672" name="Group 320"/>
            <p:cNvGrpSpPr>
              <a:grpSpLocks/>
            </p:cNvGrpSpPr>
            <p:nvPr/>
          </p:nvGrpSpPr>
          <p:grpSpPr bwMode="auto">
            <a:xfrm>
              <a:off x="2393" y="2630"/>
              <a:ext cx="225" cy="1262"/>
              <a:chOff x="3602" y="2484"/>
              <a:chExt cx="225" cy="1262"/>
            </a:xfrm>
          </p:grpSpPr>
          <p:sp>
            <p:nvSpPr>
              <p:cNvPr id="54479" name="AutoShape 321"/>
              <p:cNvSpPr>
                <a:spLocks noChangeArrowheads="1"/>
              </p:cNvSpPr>
              <p:nvPr/>
            </p:nvSpPr>
            <p:spPr bwMode="auto">
              <a:xfrm rot="5400000">
                <a:off x="3091" y="3010"/>
                <a:ext cx="1262" cy="210"/>
              </a:xfrm>
              <a:prstGeom prst="parallelogram">
                <a:avLst>
                  <a:gd name="adj" fmla="val 110175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0" name="AutoShape 322"/>
              <p:cNvSpPr>
                <a:spLocks noChangeArrowheads="1"/>
              </p:cNvSpPr>
              <p:nvPr/>
            </p:nvSpPr>
            <p:spPr bwMode="auto">
              <a:xfrm rot="5400000">
                <a:off x="3568" y="2716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1" name="AutoShape 323"/>
              <p:cNvSpPr>
                <a:spLocks noChangeArrowheads="1"/>
              </p:cNvSpPr>
              <p:nvPr/>
            </p:nvSpPr>
            <p:spPr bwMode="auto">
              <a:xfrm rot="5400000">
                <a:off x="3568" y="2947"/>
                <a:ext cx="278" cy="60"/>
              </a:xfrm>
              <a:prstGeom prst="parallelogram">
                <a:avLst>
                  <a:gd name="adj" fmla="val 121282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2" name="AutoShape 324"/>
              <p:cNvSpPr>
                <a:spLocks noChangeArrowheads="1"/>
              </p:cNvSpPr>
              <p:nvPr/>
            </p:nvSpPr>
            <p:spPr bwMode="auto">
              <a:xfrm rot="5400000">
                <a:off x="3568" y="3178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3" name="AutoShape 325"/>
              <p:cNvSpPr>
                <a:spLocks noChangeArrowheads="1"/>
              </p:cNvSpPr>
              <p:nvPr/>
            </p:nvSpPr>
            <p:spPr bwMode="auto">
              <a:xfrm rot="5400000">
                <a:off x="3568" y="3409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4" name="Rectangle 326"/>
              <p:cNvSpPr>
                <a:spLocks noChangeArrowheads="1"/>
              </p:cNvSpPr>
              <p:nvPr/>
            </p:nvSpPr>
            <p:spPr bwMode="auto">
              <a:xfrm>
                <a:off x="3602" y="2592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5" name="Rectangle 327"/>
              <p:cNvSpPr>
                <a:spLocks noChangeArrowheads="1"/>
              </p:cNvSpPr>
              <p:nvPr/>
            </p:nvSpPr>
            <p:spPr bwMode="auto">
              <a:xfrm>
                <a:off x="3602" y="2823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6" name="Rectangle 328"/>
              <p:cNvSpPr>
                <a:spLocks noChangeArrowheads="1"/>
              </p:cNvSpPr>
              <p:nvPr/>
            </p:nvSpPr>
            <p:spPr bwMode="auto">
              <a:xfrm>
                <a:off x="3602" y="3053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7" name="Rectangle 329"/>
              <p:cNvSpPr>
                <a:spLocks noChangeArrowheads="1"/>
              </p:cNvSpPr>
              <p:nvPr/>
            </p:nvSpPr>
            <p:spPr bwMode="auto">
              <a:xfrm>
                <a:off x="3602" y="3284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88" name="AutoShape 330"/>
              <p:cNvSpPr>
                <a:spLocks noChangeArrowheads="1"/>
              </p:cNvSpPr>
              <p:nvPr/>
            </p:nvSpPr>
            <p:spPr bwMode="auto">
              <a:xfrm rot="5400000">
                <a:off x="3690" y="3146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4673" name="Group 331"/>
            <p:cNvGrpSpPr>
              <a:grpSpLocks/>
            </p:cNvGrpSpPr>
            <p:nvPr/>
          </p:nvGrpSpPr>
          <p:grpSpPr bwMode="auto">
            <a:xfrm>
              <a:off x="2214" y="2630"/>
              <a:ext cx="226" cy="1262"/>
              <a:chOff x="3423" y="2484"/>
              <a:chExt cx="226" cy="1262"/>
            </a:xfrm>
          </p:grpSpPr>
          <p:sp>
            <p:nvSpPr>
              <p:cNvPr id="54469" name="AutoShape 332"/>
              <p:cNvSpPr>
                <a:spLocks noChangeArrowheads="1"/>
              </p:cNvSpPr>
              <p:nvPr/>
            </p:nvSpPr>
            <p:spPr bwMode="auto">
              <a:xfrm rot="5400000">
                <a:off x="2913" y="3009"/>
                <a:ext cx="1262" cy="211"/>
              </a:xfrm>
              <a:prstGeom prst="parallelogram">
                <a:avLst>
                  <a:gd name="adj" fmla="val 109652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0" name="AutoShape 333"/>
              <p:cNvSpPr>
                <a:spLocks noChangeArrowheads="1"/>
              </p:cNvSpPr>
              <p:nvPr/>
            </p:nvSpPr>
            <p:spPr bwMode="auto">
              <a:xfrm rot="5400000">
                <a:off x="3390" y="2715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1" name="AutoShape 334"/>
              <p:cNvSpPr>
                <a:spLocks noChangeArrowheads="1"/>
              </p:cNvSpPr>
              <p:nvPr/>
            </p:nvSpPr>
            <p:spPr bwMode="auto">
              <a:xfrm rot="5400000">
                <a:off x="3390" y="2946"/>
                <a:ext cx="278" cy="61"/>
              </a:xfrm>
              <a:prstGeom prst="parallelogram">
                <a:avLst>
                  <a:gd name="adj" fmla="val 11929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2" name="AutoShape 335"/>
              <p:cNvSpPr>
                <a:spLocks noChangeArrowheads="1"/>
              </p:cNvSpPr>
              <p:nvPr/>
            </p:nvSpPr>
            <p:spPr bwMode="auto">
              <a:xfrm rot="5400000">
                <a:off x="3390" y="3177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3" name="AutoShape 336"/>
              <p:cNvSpPr>
                <a:spLocks noChangeArrowheads="1"/>
              </p:cNvSpPr>
              <p:nvPr/>
            </p:nvSpPr>
            <p:spPr bwMode="auto">
              <a:xfrm rot="5400000">
                <a:off x="3390" y="3408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4" name="Rectangle 337"/>
              <p:cNvSpPr>
                <a:spLocks noChangeArrowheads="1"/>
              </p:cNvSpPr>
              <p:nvPr/>
            </p:nvSpPr>
            <p:spPr bwMode="auto">
              <a:xfrm>
                <a:off x="3423" y="2592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5" name="Rectangle 338"/>
              <p:cNvSpPr>
                <a:spLocks noChangeArrowheads="1"/>
              </p:cNvSpPr>
              <p:nvPr/>
            </p:nvSpPr>
            <p:spPr bwMode="auto">
              <a:xfrm>
                <a:off x="3423" y="2823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6" name="Rectangle 339"/>
              <p:cNvSpPr>
                <a:spLocks noChangeArrowheads="1"/>
              </p:cNvSpPr>
              <p:nvPr/>
            </p:nvSpPr>
            <p:spPr bwMode="auto">
              <a:xfrm>
                <a:off x="3423" y="3053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7" name="Rectangle 340"/>
              <p:cNvSpPr>
                <a:spLocks noChangeArrowheads="1"/>
              </p:cNvSpPr>
              <p:nvPr/>
            </p:nvSpPr>
            <p:spPr bwMode="auto">
              <a:xfrm>
                <a:off x="3423" y="3284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78" name="AutoShape 341"/>
              <p:cNvSpPr>
                <a:spLocks noChangeArrowheads="1"/>
              </p:cNvSpPr>
              <p:nvPr/>
            </p:nvSpPr>
            <p:spPr bwMode="auto">
              <a:xfrm rot="5400000">
                <a:off x="3512" y="3146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4677" name="Group 342"/>
            <p:cNvGrpSpPr>
              <a:grpSpLocks/>
            </p:cNvGrpSpPr>
            <p:nvPr/>
          </p:nvGrpSpPr>
          <p:grpSpPr bwMode="auto">
            <a:xfrm>
              <a:off x="2048" y="2630"/>
              <a:ext cx="225" cy="1262"/>
              <a:chOff x="3257" y="2484"/>
              <a:chExt cx="225" cy="1262"/>
            </a:xfrm>
          </p:grpSpPr>
          <p:sp>
            <p:nvSpPr>
              <p:cNvPr id="54459" name="AutoShape 343"/>
              <p:cNvSpPr>
                <a:spLocks noChangeArrowheads="1"/>
              </p:cNvSpPr>
              <p:nvPr/>
            </p:nvSpPr>
            <p:spPr bwMode="auto">
              <a:xfrm rot="5400000">
                <a:off x="2746" y="3010"/>
                <a:ext cx="1262" cy="210"/>
              </a:xfrm>
              <a:prstGeom prst="parallelogram">
                <a:avLst>
                  <a:gd name="adj" fmla="val 110175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0" name="AutoShape 344"/>
              <p:cNvSpPr>
                <a:spLocks noChangeArrowheads="1"/>
              </p:cNvSpPr>
              <p:nvPr/>
            </p:nvSpPr>
            <p:spPr bwMode="auto">
              <a:xfrm rot="5400000">
                <a:off x="3223" y="2716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1" name="AutoShape 345"/>
              <p:cNvSpPr>
                <a:spLocks noChangeArrowheads="1"/>
              </p:cNvSpPr>
              <p:nvPr/>
            </p:nvSpPr>
            <p:spPr bwMode="auto">
              <a:xfrm rot="5400000">
                <a:off x="3223" y="2947"/>
                <a:ext cx="278" cy="60"/>
              </a:xfrm>
              <a:prstGeom prst="parallelogram">
                <a:avLst>
                  <a:gd name="adj" fmla="val 121282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2" name="AutoShape 346"/>
              <p:cNvSpPr>
                <a:spLocks noChangeArrowheads="1"/>
              </p:cNvSpPr>
              <p:nvPr/>
            </p:nvSpPr>
            <p:spPr bwMode="auto">
              <a:xfrm rot="5400000">
                <a:off x="3223" y="3178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3" name="AutoShape 347"/>
              <p:cNvSpPr>
                <a:spLocks noChangeArrowheads="1"/>
              </p:cNvSpPr>
              <p:nvPr/>
            </p:nvSpPr>
            <p:spPr bwMode="auto">
              <a:xfrm rot="5400000">
                <a:off x="3223" y="3409"/>
                <a:ext cx="277" cy="60"/>
              </a:xfrm>
              <a:prstGeom prst="parallelogram">
                <a:avLst>
                  <a:gd name="adj" fmla="val 120846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4" name="Rectangle 348"/>
              <p:cNvSpPr>
                <a:spLocks noChangeArrowheads="1"/>
              </p:cNvSpPr>
              <p:nvPr/>
            </p:nvSpPr>
            <p:spPr bwMode="auto">
              <a:xfrm>
                <a:off x="3257" y="2592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5" name="Rectangle 349"/>
              <p:cNvSpPr>
                <a:spLocks noChangeArrowheads="1"/>
              </p:cNvSpPr>
              <p:nvPr/>
            </p:nvSpPr>
            <p:spPr bwMode="auto">
              <a:xfrm>
                <a:off x="3257" y="2823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6" name="Rectangle 350"/>
              <p:cNvSpPr>
                <a:spLocks noChangeArrowheads="1"/>
              </p:cNvSpPr>
              <p:nvPr/>
            </p:nvSpPr>
            <p:spPr bwMode="auto">
              <a:xfrm>
                <a:off x="3257" y="3053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7" name="Rectangle 351"/>
              <p:cNvSpPr>
                <a:spLocks noChangeArrowheads="1"/>
              </p:cNvSpPr>
              <p:nvPr/>
            </p:nvSpPr>
            <p:spPr bwMode="auto">
              <a:xfrm>
                <a:off x="3257" y="3284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68" name="AutoShape 352"/>
              <p:cNvSpPr>
                <a:spLocks noChangeArrowheads="1"/>
              </p:cNvSpPr>
              <p:nvPr/>
            </p:nvSpPr>
            <p:spPr bwMode="auto">
              <a:xfrm rot="5400000">
                <a:off x="3345" y="3146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4678" name="Group 353"/>
            <p:cNvGrpSpPr>
              <a:grpSpLocks/>
            </p:cNvGrpSpPr>
            <p:nvPr/>
          </p:nvGrpSpPr>
          <p:grpSpPr bwMode="auto">
            <a:xfrm>
              <a:off x="1858" y="2630"/>
              <a:ext cx="226" cy="1262"/>
              <a:chOff x="3067" y="2484"/>
              <a:chExt cx="226" cy="1262"/>
            </a:xfrm>
          </p:grpSpPr>
          <p:sp>
            <p:nvSpPr>
              <p:cNvPr id="54449" name="AutoShape 354"/>
              <p:cNvSpPr>
                <a:spLocks noChangeArrowheads="1"/>
              </p:cNvSpPr>
              <p:nvPr/>
            </p:nvSpPr>
            <p:spPr bwMode="auto">
              <a:xfrm rot="5400000">
                <a:off x="2557" y="3009"/>
                <a:ext cx="1262" cy="211"/>
              </a:xfrm>
              <a:prstGeom prst="parallelogram">
                <a:avLst>
                  <a:gd name="adj" fmla="val 109652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0" name="AutoShape 355"/>
              <p:cNvSpPr>
                <a:spLocks noChangeArrowheads="1"/>
              </p:cNvSpPr>
              <p:nvPr/>
            </p:nvSpPr>
            <p:spPr bwMode="auto">
              <a:xfrm rot="5400000">
                <a:off x="3034" y="2715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1" name="AutoShape 356"/>
              <p:cNvSpPr>
                <a:spLocks noChangeArrowheads="1"/>
              </p:cNvSpPr>
              <p:nvPr/>
            </p:nvSpPr>
            <p:spPr bwMode="auto">
              <a:xfrm rot="5400000">
                <a:off x="3034" y="2946"/>
                <a:ext cx="278" cy="61"/>
              </a:xfrm>
              <a:prstGeom prst="parallelogram">
                <a:avLst>
                  <a:gd name="adj" fmla="val 11929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2" name="AutoShape 357"/>
              <p:cNvSpPr>
                <a:spLocks noChangeArrowheads="1"/>
              </p:cNvSpPr>
              <p:nvPr/>
            </p:nvSpPr>
            <p:spPr bwMode="auto">
              <a:xfrm rot="5400000">
                <a:off x="3034" y="3177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3" name="AutoShape 358"/>
              <p:cNvSpPr>
                <a:spLocks noChangeArrowheads="1"/>
              </p:cNvSpPr>
              <p:nvPr/>
            </p:nvSpPr>
            <p:spPr bwMode="auto">
              <a:xfrm rot="5400000">
                <a:off x="3034" y="3408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4" name="Rectangle 359"/>
              <p:cNvSpPr>
                <a:spLocks noChangeArrowheads="1"/>
              </p:cNvSpPr>
              <p:nvPr/>
            </p:nvSpPr>
            <p:spPr bwMode="auto">
              <a:xfrm>
                <a:off x="3067" y="2592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5" name="Rectangle 360"/>
              <p:cNvSpPr>
                <a:spLocks noChangeArrowheads="1"/>
              </p:cNvSpPr>
              <p:nvPr/>
            </p:nvSpPr>
            <p:spPr bwMode="auto">
              <a:xfrm>
                <a:off x="3067" y="2823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6" name="Rectangle 361"/>
              <p:cNvSpPr>
                <a:spLocks noChangeArrowheads="1"/>
              </p:cNvSpPr>
              <p:nvPr/>
            </p:nvSpPr>
            <p:spPr bwMode="auto">
              <a:xfrm>
                <a:off x="3067" y="3053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7" name="Rectangle 362"/>
              <p:cNvSpPr>
                <a:spLocks noChangeArrowheads="1"/>
              </p:cNvSpPr>
              <p:nvPr/>
            </p:nvSpPr>
            <p:spPr bwMode="auto">
              <a:xfrm>
                <a:off x="3067" y="3284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58" name="AutoShape 363"/>
              <p:cNvSpPr>
                <a:spLocks noChangeArrowheads="1"/>
              </p:cNvSpPr>
              <p:nvPr/>
            </p:nvSpPr>
            <p:spPr bwMode="auto">
              <a:xfrm rot="5400000">
                <a:off x="3156" y="3146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4683" name="Group 364"/>
            <p:cNvGrpSpPr>
              <a:grpSpLocks/>
            </p:cNvGrpSpPr>
            <p:nvPr/>
          </p:nvGrpSpPr>
          <p:grpSpPr bwMode="auto">
            <a:xfrm>
              <a:off x="1690" y="2630"/>
              <a:ext cx="226" cy="1262"/>
              <a:chOff x="2899" y="2484"/>
              <a:chExt cx="226" cy="1262"/>
            </a:xfrm>
          </p:grpSpPr>
          <p:sp>
            <p:nvSpPr>
              <p:cNvPr id="54439" name="AutoShape 365"/>
              <p:cNvSpPr>
                <a:spLocks noChangeArrowheads="1"/>
              </p:cNvSpPr>
              <p:nvPr/>
            </p:nvSpPr>
            <p:spPr bwMode="auto">
              <a:xfrm rot="5400000">
                <a:off x="2389" y="3009"/>
                <a:ext cx="1262" cy="211"/>
              </a:xfrm>
              <a:prstGeom prst="parallelogram">
                <a:avLst>
                  <a:gd name="adj" fmla="val 109652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0" name="AutoShape 366"/>
              <p:cNvSpPr>
                <a:spLocks noChangeArrowheads="1"/>
              </p:cNvSpPr>
              <p:nvPr/>
            </p:nvSpPr>
            <p:spPr bwMode="auto">
              <a:xfrm rot="5400000">
                <a:off x="2866" y="2715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1" name="AutoShape 367"/>
              <p:cNvSpPr>
                <a:spLocks noChangeArrowheads="1"/>
              </p:cNvSpPr>
              <p:nvPr/>
            </p:nvSpPr>
            <p:spPr bwMode="auto">
              <a:xfrm rot="5400000">
                <a:off x="2866" y="2946"/>
                <a:ext cx="278" cy="61"/>
              </a:xfrm>
              <a:prstGeom prst="parallelogram">
                <a:avLst>
                  <a:gd name="adj" fmla="val 11929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2" name="AutoShape 368"/>
              <p:cNvSpPr>
                <a:spLocks noChangeArrowheads="1"/>
              </p:cNvSpPr>
              <p:nvPr/>
            </p:nvSpPr>
            <p:spPr bwMode="auto">
              <a:xfrm rot="5400000">
                <a:off x="2866" y="3177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3" name="AutoShape 369"/>
              <p:cNvSpPr>
                <a:spLocks noChangeArrowheads="1"/>
              </p:cNvSpPr>
              <p:nvPr/>
            </p:nvSpPr>
            <p:spPr bwMode="auto">
              <a:xfrm rot="5400000">
                <a:off x="2866" y="3408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4" name="Rectangle 370"/>
              <p:cNvSpPr>
                <a:spLocks noChangeArrowheads="1"/>
              </p:cNvSpPr>
              <p:nvPr/>
            </p:nvSpPr>
            <p:spPr bwMode="auto">
              <a:xfrm>
                <a:off x="2899" y="2592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5" name="Rectangle 371"/>
              <p:cNvSpPr>
                <a:spLocks noChangeArrowheads="1"/>
              </p:cNvSpPr>
              <p:nvPr/>
            </p:nvSpPr>
            <p:spPr bwMode="auto">
              <a:xfrm>
                <a:off x="2899" y="2823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6" name="Rectangle 372"/>
              <p:cNvSpPr>
                <a:spLocks noChangeArrowheads="1"/>
              </p:cNvSpPr>
              <p:nvPr/>
            </p:nvSpPr>
            <p:spPr bwMode="auto">
              <a:xfrm>
                <a:off x="2899" y="3053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7" name="Rectangle 373"/>
              <p:cNvSpPr>
                <a:spLocks noChangeArrowheads="1"/>
              </p:cNvSpPr>
              <p:nvPr/>
            </p:nvSpPr>
            <p:spPr bwMode="auto">
              <a:xfrm>
                <a:off x="2899" y="3284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48" name="AutoShape 374"/>
              <p:cNvSpPr>
                <a:spLocks noChangeArrowheads="1"/>
              </p:cNvSpPr>
              <p:nvPr/>
            </p:nvSpPr>
            <p:spPr bwMode="auto">
              <a:xfrm rot="5400000">
                <a:off x="2988" y="3146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4684" name="Group 375"/>
            <p:cNvGrpSpPr>
              <a:grpSpLocks/>
            </p:cNvGrpSpPr>
            <p:nvPr/>
          </p:nvGrpSpPr>
          <p:grpSpPr bwMode="auto">
            <a:xfrm>
              <a:off x="1514" y="2636"/>
              <a:ext cx="226" cy="1261"/>
              <a:chOff x="2723" y="2490"/>
              <a:chExt cx="226" cy="1261"/>
            </a:xfrm>
          </p:grpSpPr>
          <p:sp>
            <p:nvSpPr>
              <p:cNvPr id="54429" name="AutoShape 376"/>
              <p:cNvSpPr>
                <a:spLocks noChangeArrowheads="1"/>
              </p:cNvSpPr>
              <p:nvPr/>
            </p:nvSpPr>
            <p:spPr bwMode="auto">
              <a:xfrm rot="5400000">
                <a:off x="2213" y="3015"/>
                <a:ext cx="1261" cy="211"/>
              </a:xfrm>
              <a:prstGeom prst="parallelogram">
                <a:avLst>
                  <a:gd name="adj" fmla="val 109566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0" name="AutoShape 377"/>
              <p:cNvSpPr>
                <a:spLocks noChangeArrowheads="1"/>
              </p:cNvSpPr>
              <p:nvPr/>
            </p:nvSpPr>
            <p:spPr bwMode="auto">
              <a:xfrm rot="5400000">
                <a:off x="2690" y="2721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1" name="AutoShape 378"/>
              <p:cNvSpPr>
                <a:spLocks noChangeArrowheads="1"/>
              </p:cNvSpPr>
              <p:nvPr/>
            </p:nvSpPr>
            <p:spPr bwMode="auto">
              <a:xfrm rot="5400000">
                <a:off x="2690" y="2952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2" name="AutoShape 379"/>
              <p:cNvSpPr>
                <a:spLocks noChangeArrowheads="1"/>
              </p:cNvSpPr>
              <p:nvPr/>
            </p:nvSpPr>
            <p:spPr bwMode="auto">
              <a:xfrm rot="5400000">
                <a:off x="2690" y="3182"/>
                <a:ext cx="278" cy="61"/>
              </a:xfrm>
              <a:prstGeom prst="parallelogram">
                <a:avLst>
                  <a:gd name="adj" fmla="val 11929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3" name="AutoShape 380"/>
              <p:cNvSpPr>
                <a:spLocks noChangeArrowheads="1"/>
              </p:cNvSpPr>
              <p:nvPr/>
            </p:nvSpPr>
            <p:spPr bwMode="auto">
              <a:xfrm rot="5400000">
                <a:off x="2690" y="3413"/>
                <a:ext cx="277" cy="61"/>
              </a:xfrm>
              <a:prstGeom prst="parallelogram">
                <a:avLst>
                  <a:gd name="adj" fmla="val 118864"/>
                </a:avLst>
              </a:prstGeom>
              <a:solidFill>
                <a:srgbClr val="FFFF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4" name="Rectangle 381"/>
              <p:cNvSpPr>
                <a:spLocks noChangeArrowheads="1"/>
              </p:cNvSpPr>
              <p:nvPr/>
            </p:nvSpPr>
            <p:spPr bwMode="auto">
              <a:xfrm>
                <a:off x="2723" y="2598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5" name="Rectangle 382"/>
              <p:cNvSpPr>
                <a:spLocks noChangeArrowheads="1"/>
              </p:cNvSpPr>
              <p:nvPr/>
            </p:nvSpPr>
            <p:spPr bwMode="auto">
              <a:xfrm>
                <a:off x="2723" y="2828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6" name="Rectangle 383"/>
              <p:cNvSpPr>
                <a:spLocks noChangeArrowheads="1"/>
              </p:cNvSpPr>
              <p:nvPr/>
            </p:nvSpPr>
            <p:spPr bwMode="auto">
              <a:xfrm>
                <a:off x="2723" y="3059"/>
                <a:ext cx="30" cy="1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7" name="Rectangle 384"/>
              <p:cNvSpPr>
                <a:spLocks noChangeArrowheads="1"/>
              </p:cNvSpPr>
              <p:nvPr/>
            </p:nvSpPr>
            <p:spPr bwMode="auto">
              <a:xfrm>
                <a:off x="2723" y="3289"/>
                <a:ext cx="30" cy="1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438" name="AutoShape 385"/>
              <p:cNvSpPr>
                <a:spLocks noChangeArrowheads="1"/>
              </p:cNvSpPr>
              <p:nvPr/>
            </p:nvSpPr>
            <p:spPr bwMode="auto">
              <a:xfrm rot="5400000">
                <a:off x="2812" y="3151"/>
                <a:ext cx="200" cy="45"/>
              </a:xfrm>
              <a:prstGeom prst="parallelogram">
                <a:avLst>
                  <a:gd name="adj" fmla="val 11633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4410" name="Text Box 386"/>
            <p:cNvSpPr txBox="1">
              <a:spLocks noChangeArrowheads="1"/>
            </p:cNvSpPr>
            <p:nvPr/>
          </p:nvSpPr>
          <p:spPr bwMode="auto">
            <a:xfrm>
              <a:off x="505" y="3193"/>
              <a:ext cx="7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000">
                  <a:latin typeface="Helvetica" pitchFamily="34" charset="0"/>
                </a:rPr>
                <a:t>Front End Mezzanine</a:t>
              </a:r>
            </a:p>
            <a:p>
              <a:pPr algn="r"/>
              <a:r>
                <a:rPr lang="fr-FR" sz="1000">
                  <a:latin typeface="Helvetica" pitchFamily="34" charset="0"/>
                </a:rPr>
                <a:t>Card (FEM)</a:t>
              </a:r>
            </a:p>
          </p:txBody>
        </p:sp>
        <p:sp>
          <p:nvSpPr>
            <p:cNvPr id="54411" name="Line 387"/>
            <p:cNvSpPr>
              <a:spLocks noChangeShapeType="1"/>
            </p:cNvSpPr>
            <p:nvPr/>
          </p:nvSpPr>
          <p:spPr bwMode="auto">
            <a:xfrm>
              <a:off x="1272" y="2664"/>
              <a:ext cx="297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12" name="Rectangle 388"/>
            <p:cNvSpPr>
              <a:spLocks noChangeArrowheads="1"/>
            </p:cNvSpPr>
            <p:nvPr/>
          </p:nvSpPr>
          <p:spPr bwMode="auto">
            <a:xfrm>
              <a:off x="1740" y="3220"/>
              <a:ext cx="874" cy="231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413" name="Rectangle 389"/>
            <p:cNvSpPr>
              <a:spLocks noChangeArrowheads="1"/>
            </p:cNvSpPr>
            <p:nvPr/>
          </p:nvSpPr>
          <p:spPr bwMode="auto">
            <a:xfrm>
              <a:off x="2162" y="3267"/>
              <a:ext cx="90" cy="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414" name="Rectangle 390"/>
            <p:cNvSpPr>
              <a:spLocks noChangeArrowheads="1"/>
            </p:cNvSpPr>
            <p:nvPr/>
          </p:nvSpPr>
          <p:spPr bwMode="auto">
            <a:xfrm>
              <a:off x="2162" y="3389"/>
              <a:ext cx="151" cy="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415" name="Line 391"/>
            <p:cNvSpPr>
              <a:spLocks noChangeShapeType="1"/>
            </p:cNvSpPr>
            <p:nvPr/>
          </p:nvSpPr>
          <p:spPr bwMode="auto">
            <a:xfrm flipH="1" flipV="1">
              <a:off x="1270" y="3292"/>
              <a:ext cx="636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16" name="Text Box 392"/>
            <p:cNvSpPr txBox="1">
              <a:spLocks noChangeArrowheads="1"/>
            </p:cNvSpPr>
            <p:nvPr/>
          </p:nvSpPr>
          <p:spPr bwMode="auto">
            <a:xfrm>
              <a:off x="479" y="2495"/>
              <a:ext cx="7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000">
                  <a:latin typeface="Helvetica" pitchFamily="34" charset="0"/>
                </a:rPr>
                <a:t>288 channel</a:t>
              </a:r>
            </a:p>
            <a:p>
              <a:pPr algn="r"/>
              <a:r>
                <a:rPr lang="fr-FR" sz="1000">
                  <a:latin typeface="Helvetica" pitchFamily="34" charset="0"/>
                </a:rPr>
                <a:t>Front End Card (FEC)</a:t>
              </a:r>
            </a:p>
          </p:txBody>
        </p:sp>
        <p:sp>
          <p:nvSpPr>
            <p:cNvPr id="54417" name="Text Box 393"/>
            <p:cNvSpPr txBox="1">
              <a:spLocks noChangeArrowheads="1"/>
            </p:cNvSpPr>
            <p:nvPr/>
          </p:nvSpPr>
          <p:spPr bwMode="auto">
            <a:xfrm>
              <a:off x="1383" y="2315"/>
              <a:ext cx="100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latin typeface="Helvetica" pitchFamily="34" charset="0"/>
                </a:rPr>
                <a:t>1728 pad Micromegas plane</a:t>
              </a:r>
            </a:p>
          </p:txBody>
        </p:sp>
        <p:sp>
          <p:nvSpPr>
            <p:cNvPr id="54418" name="Line 394"/>
            <p:cNvSpPr>
              <a:spLocks noChangeShapeType="1"/>
            </p:cNvSpPr>
            <p:nvPr/>
          </p:nvSpPr>
          <p:spPr bwMode="auto">
            <a:xfrm>
              <a:off x="1875" y="2420"/>
              <a:ext cx="84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19" name="Rectangle 395"/>
            <p:cNvSpPr>
              <a:spLocks noChangeArrowheads="1"/>
            </p:cNvSpPr>
            <p:nvPr/>
          </p:nvSpPr>
          <p:spPr bwMode="auto">
            <a:xfrm>
              <a:off x="1736" y="3487"/>
              <a:ext cx="873" cy="55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4420" name="AutoShape 396"/>
            <p:cNvCxnSpPr>
              <a:cxnSpLocks noChangeShapeType="1"/>
              <a:endCxn id="54412" idx="0"/>
            </p:cNvCxnSpPr>
            <p:nvPr/>
          </p:nvCxnSpPr>
          <p:spPr bwMode="auto">
            <a:xfrm>
              <a:off x="1313" y="3014"/>
              <a:ext cx="864" cy="206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421" name="AutoShape 397"/>
            <p:cNvCxnSpPr>
              <a:cxnSpLocks noChangeShapeType="1"/>
              <a:stCxn id="54412" idx="0"/>
              <a:endCxn id="54422" idx="1"/>
            </p:cNvCxnSpPr>
            <p:nvPr/>
          </p:nvCxnSpPr>
          <p:spPr bwMode="auto">
            <a:xfrm rot="-5400000">
              <a:off x="2387" y="2775"/>
              <a:ext cx="235" cy="655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4422" name="Text Box 398"/>
            <p:cNvSpPr txBox="1">
              <a:spLocks noChangeArrowheads="1"/>
            </p:cNvSpPr>
            <p:nvPr/>
          </p:nvSpPr>
          <p:spPr bwMode="auto">
            <a:xfrm>
              <a:off x="2832" y="2841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dirty="0">
                  <a:latin typeface="Helvetica" pitchFamily="34" charset="0"/>
                </a:rPr>
                <a:t>Slow control</a:t>
              </a:r>
            </a:p>
            <a:p>
              <a:r>
                <a:rPr lang="fr-FR" sz="1000" dirty="0">
                  <a:latin typeface="Helvetica" pitchFamily="34" charset="0"/>
                </a:rPr>
                <a:t>network</a:t>
              </a:r>
            </a:p>
          </p:txBody>
        </p:sp>
        <p:cxnSp>
          <p:nvCxnSpPr>
            <p:cNvPr id="54423" name="AutoShape 399"/>
            <p:cNvCxnSpPr>
              <a:cxnSpLocks noChangeShapeType="1"/>
              <a:stCxn id="54414" idx="3"/>
              <a:endCxn id="54424" idx="1"/>
            </p:cNvCxnSpPr>
            <p:nvPr/>
          </p:nvCxnSpPr>
          <p:spPr bwMode="auto">
            <a:xfrm>
              <a:off x="2313" y="3405"/>
              <a:ext cx="519" cy="86"/>
            </a:xfrm>
            <a:prstGeom prst="curvedConnector3">
              <a:avLst>
                <a:gd name="adj1" fmla="val 49903"/>
              </a:avLst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4424" name="Text Box 400"/>
            <p:cNvSpPr txBox="1">
              <a:spLocks noChangeArrowheads="1"/>
            </p:cNvSpPr>
            <p:nvPr/>
          </p:nvSpPr>
          <p:spPr bwMode="auto">
            <a:xfrm>
              <a:off x="2832" y="3395"/>
              <a:ext cx="4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latin typeface="Helvetica" pitchFamily="34" charset="0"/>
                </a:rPr>
                <a:t>Optical fiber</a:t>
              </a:r>
              <a:br>
                <a:rPr lang="fr-FR" sz="1000">
                  <a:latin typeface="Helvetica" pitchFamily="34" charset="0"/>
                </a:rPr>
              </a:br>
              <a:r>
                <a:rPr lang="fr-FR" sz="1000">
                  <a:latin typeface="Helvetica" pitchFamily="34" charset="0"/>
                </a:rPr>
                <a:t>to/from DCC</a:t>
              </a:r>
            </a:p>
          </p:txBody>
        </p:sp>
        <p:sp>
          <p:nvSpPr>
            <p:cNvPr id="54425" name="Text Box 401"/>
            <p:cNvSpPr txBox="1">
              <a:spLocks noChangeArrowheads="1"/>
            </p:cNvSpPr>
            <p:nvPr/>
          </p:nvSpPr>
          <p:spPr bwMode="auto">
            <a:xfrm>
              <a:off x="897" y="3559"/>
              <a:ext cx="3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000">
                  <a:latin typeface="Helvetica" pitchFamily="34" charset="0"/>
                </a:rPr>
                <a:t>Power bar</a:t>
              </a:r>
            </a:p>
          </p:txBody>
        </p:sp>
        <p:sp>
          <p:nvSpPr>
            <p:cNvPr id="54426" name="Line 402"/>
            <p:cNvSpPr>
              <a:spLocks noChangeShapeType="1"/>
            </p:cNvSpPr>
            <p:nvPr/>
          </p:nvSpPr>
          <p:spPr bwMode="auto">
            <a:xfrm flipV="1">
              <a:off x="1280" y="3520"/>
              <a:ext cx="708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4427" name="AutoShape 403"/>
            <p:cNvCxnSpPr>
              <a:cxnSpLocks noChangeShapeType="1"/>
              <a:endCxn id="54428" idx="1"/>
            </p:cNvCxnSpPr>
            <p:nvPr/>
          </p:nvCxnSpPr>
          <p:spPr bwMode="auto">
            <a:xfrm>
              <a:off x="2582" y="3520"/>
              <a:ext cx="250" cy="25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4428" name="Text Box 404"/>
            <p:cNvSpPr txBox="1">
              <a:spLocks noChangeArrowheads="1"/>
            </p:cNvSpPr>
            <p:nvPr/>
          </p:nvSpPr>
          <p:spPr bwMode="auto">
            <a:xfrm>
              <a:off x="2832" y="3674"/>
              <a:ext cx="5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fr-FR" sz="1000">
                  <a:latin typeface="Helvetica" pitchFamily="34" charset="0"/>
                </a:rPr>
                <a:t>Low voltage</a:t>
              </a:r>
            </a:p>
            <a:p>
              <a:r>
                <a:rPr lang="fr-FR" sz="1000">
                  <a:latin typeface="Helvetica" pitchFamily="34" charset="0"/>
                </a:rPr>
                <a:t>Power supply</a:t>
              </a:r>
            </a:p>
          </p:txBody>
        </p:sp>
      </p:grpSp>
      <p:grpSp>
        <p:nvGrpSpPr>
          <p:cNvPr id="54725" name="Group 514"/>
          <p:cNvGrpSpPr>
            <a:grpSpLocks/>
          </p:cNvGrpSpPr>
          <p:nvPr/>
        </p:nvGrpSpPr>
        <p:grpSpPr bwMode="auto">
          <a:xfrm>
            <a:off x="3924299" y="404664"/>
            <a:ext cx="5219701" cy="2914650"/>
            <a:chOff x="2654" y="2772"/>
            <a:chExt cx="3288" cy="1836"/>
          </a:xfrm>
        </p:grpSpPr>
        <p:grpSp>
          <p:nvGrpSpPr>
            <p:cNvPr id="54726" name="Group 515"/>
            <p:cNvGrpSpPr>
              <a:grpSpLocks/>
            </p:cNvGrpSpPr>
            <p:nvPr/>
          </p:nvGrpSpPr>
          <p:grpSpPr bwMode="auto">
            <a:xfrm>
              <a:off x="3719" y="2772"/>
              <a:ext cx="2223" cy="1836"/>
              <a:chOff x="3719" y="2772"/>
              <a:chExt cx="2223" cy="1836"/>
            </a:xfrm>
          </p:grpSpPr>
          <p:sp>
            <p:nvSpPr>
              <p:cNvPr id="54287" name="Oval 516"/>
              <p:cNvSpPr>
                <a:spLocks noChangeArrowheads="1"/>
              </p:cNvSpPr>
              <p:nvPr/>
            </p:nvSpPr>
            <p:spPr bwMode="auto">
              <a:xfrm>
                <a:off x="3719" y="2772"/>
                <a:ext cx="2223" cy="1836"/>
              </a:xfrm>
              <a:prstGeom prst="ellipse">
                <a:avLst/>
              </a:prstGeom>
              <a:gradFill rotWithShape="1">
                <a:gsLst>
                  <a:gs pos="0">
                    <a:srgbClr val="DBDB83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88" name="Text Box 517"/>
              <p:cNvSpPr txBox="1">
                <a:spLocks noChangeArrowheads="1"/>
              </p:cNvSpPr>
              <p:nvPr/>
            </p:nvSpPr>
            <p:spPr bwMode="auto">
              <a:xfrm>
                <a:off x="4060" y="3045"/>
                <a:ext cx="150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Helvetica" pitchFamily="34" charset="0"/>
                  </a:rPr>
                  <a:t>1 of 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Helvetica" pitchFamily="34" charset="0"/>
                  </a:rPr>
                  <a:t>24 </a:t>
                </a:r>
                <a:r>
                  <a:rPr lang="en-US" sz="1200" b="1" dirty="0">
                    <a:solidFill>
                      <a:srgbClr val="FF0000"/>
                    </a:solidFill>
                    <a:latin typeface="Helvetica" pitchFamily="34" charset="0"/>
                  </a:rPr>
                  <a:t>Front-End ASIC “AFTER”</a:t>
                </a:r>
              </a:p>
            </p:txBody>
          </p:sp>
          <p:sp>
            <p:nvSpPr>
              <p:cNvPr id="54292" name="Text Box 520"/>
              <p:cNvSpPr txBox="1">
                <a:spLocks noChangeArrowheads="1"/>
              </p:cNvSpPr>
              <p:nvPr/>
            </p:nvSpPr>
            <p:spPr bwMode="auto">
              <a:xfrm>
                <a:off x="4340" y="3055"/>
                <a:ext cx="516" cy="154"/>
              </a:xfrm>
              <a:prstGeom prst="rect">
                <a:avLst/>
              </a:prstGeom>
              <a:noFill/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/>
                <a:endParaRPr lang="fr-FR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54290" name="Text Box 521"/>
              <p:cNvSpPr txBox="1">
                <a:spLocks noChangeArrowheads="1"/>
              </p:cNvSpPr>
              <p:nvPr/>
            </p:nvSpPr>
            <p:spPr bwMode="auto">
              <a:xfrm>
                <a:off x="4151" y="4179"/>
                <a:ext cx="137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latin typeface="Helvetica" pitchFamily="34" charset="0"/>
                  </a:rPr>
                  <a:t>72 channel x 511 time buckets</a:t>
                </a:r>
              </a:p>
              <a:p>
                <a:pPr algn="ctr"/>
                <a:r>
                  <a:rPr lang="en-US" sz="1200" b="1" dirty="0">
                    <a:latin typeface="Helvetica" pitchFamily="34" charset="0"/>
                  </a:rPr>
                  <a:t>Switched capacitor array</a:t>
                </a:r>
              </a:p>
            </p:txBody>
          </p:sp>
        </p:grpSp>
        <p:grpSp>
          <p:nvGrpSpPr>
            <p:cNvPr id="54743" name="Group 522"/>
            <p:cNvGrpSpPr>
              <a:grpSpLocks/>
            </p:cNvGrpSpPr>
            <p:nvPr/>
          </p:nvGrpSpPr>
          <p:grpSpPr bwMode="auto">
            <a:xfrm>
              <a:off x="2654" y="3443"/>
              <a:ext cx="1224" cy="881"/>
              <a:chOff x="2654" y="3443"/>
              <a:chExt cx="1224" cy="881"/>
            </a:xfrm>
          </p:grpSpPr>
          <p:sp>
            <p:nvSpPr>
              <p:cNvPr id="54285" name="Oval 523"/>
              <p:cNvSpPr>
                <a:spLocks noChangeArrowheads="1"/>
              </p:cNvSpPr>
              <p:nvPr/>
            </p:nvSpPr>
            <p:spPr bwMode="auto">
              <a:xfrm>
                <a:off x="2654" y="3861"/>
                <a:ext cx="227" cy="43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86" name="Arc 524"/>
              <p:cNvSpPr>
                <a:spLocks/>
              </p:cNvSpPr>
              <p:nvPr/>
            </p:nvSpPr>
            <p:spPr bwMode="auto">
              <a:xfrm rot="2361248" flipH="1">
                <a:off x="3017" y="3443"/>
                <a:ext cx="861" cy="881"/>
              </a:xfrm>
              <a:custGeom>
                <a:avLst/>
                <a:gdLst>
                  <a:gd name="T0" fmla="*/ 0 w 21600"/>
                  <a:gd name="T1" fmla="*/ 0 h 21601"/>
                  <a:gd name="T2" fmla="*/ 43 w 21600"/>
                  <a:gd name="T3" fmla="*/ 14 h 21601"/>
                  <a:gd name="T4" fmla="*/ 0 w 21600"/>
                  <a:gd name="T5" fmla="*/ 14 h 2160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1"/>
                  <a:gd name="T11" fmla="*/ 21600 w 21600"/>
                  <a:gd name="T12" fmla="*/ 21601 h 216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00"/>
                      <a:pt x="21599" y="21600"/>
                      <a:pt x="21599" y="21600"/>
                    </a:cubicBezTo>
                  </a:path>
                  <a:path w="21600" h="2160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00"/>
                      <a:pt x="21599" y="21600"/>
                      <a:pt x="21599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105" name="Picture 10" descr="Photos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294751" cy="1224136"/>
          </a:xfrm>
          <a:prstGeom prst="rect">
            <a:avLst/>
          </a:prstGeom>
          <a:solidFill>
            <a:srgbClr val="FFFFE6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数据重建和中子成像模拟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312368" cy="25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55931"/>
            <a:ext cx="3456384" cy="260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69048"/>
            <a:ext cx="3456384" cy="258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83968" y="2204864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模拟结果发表于中国物理</a:t>
            </a:r>
            <a:r>
              <a:rPr lang="en-US" altLang="zh-CN" sz="1600" dirty="0" smtClean="0"/>
              <a:t>C</a:t>
            </a:r>
            <a:r>
              <a:rPr lang="zh-CN" altLang="en-US" sz="1600" dirty="0" smtClean="0"/>
              <a:t>卷</a:t>
            </a:r>
            <a:endParaRPr lang="en-US" altLang="zh-CN" sz="1600" dirty="0" smtClean="0"/>
          </a:p>
          <a:p>
            <a:r>
              <a:rPr lang="en-US" altLang="zh-CN" sz="1600" dirty="0" smtClean="0"/>
              <a:t>ZHANG Yi, </a:t>
            </a:r>
            <a:r>
              <a:rPr lang="en-US" altLang="zh-CN" sz="1600" b="1" dirty="0" smtClean="0"/>
              <a:t>ZHANG Xiao-Dong, WANG </a:t>
            </a:r>
            <a:r>
              <a:rPr lang="en-US" altLang="zh-CN" sz="1600" b="1" dirty="0" err="1" smtClean="0"/>
              <a:t>Wen-Xin</a:t>
            </a:r>
            <a:r>
              <a:rPr lang="en-US" altLang="zh-CN" sz="1600" b="1" dirty="0" smtClean="0"/>
              <a:t>, YANG He-Run, YANG </a:t>
            </a:r>
            <a:r>
              <a:rPr lang="en-US" altLang="zh-CN" sz="1600" b="1" dirty="0" err="1" smtClean="0"/>
              <a:t>Zheng-Cai</a:t>
            </a:r>
            <a:r>
              <a:rPr lang="en-US" altLang="zh-CN" sz="1600" b="1" dirty="0" smtClean="0"/>
              <a:t> and HU Bi-Tao, Monte Carlo studies of </a:t>
            </a:r>
            <a:r>
              <a:rPr lang="en-US" altLang="zh-CN" sz="1600" b="1" dirty="0" err="1" smtClean="0"/>
              <a:t>Micromegas</a:t>
            </a:r>
            <a:r>
              <a:rPr lang="en-US" altLang="zh-CN" sz="1600" b="1" dirty="0" smtClean="0"/>
              <a:t> as a neutron detector and its track reconstruction, Chinese Phys. C33(2009)42-46</a:t>
            </a:r>
            <a:r>
              <a:rPr lang="zh-CN" altLang="en-US" sz="1600" b="1" dirty="0" smtClean="0"/>
              <a:t>。 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733256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延迟线法电路图和数据处理结果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460432" y="5661248"/>
            <a:ext cx="461665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重心法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B7E8BD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B7E8B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1129</TotalTime>
  <Words>653</Words>
  <Application>Microsoft Office PowerPoint</Application>
  <PresentationFormat>全屏显示(4:3)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龙腾四海</vt:lpstr>
      <vt:lpstr>基于Bulk-Micromegas TPC的快中子成像探测器的研制进展</vt:lpstr>
      <vt:lpstr>主要内容</vt:lpstr>
      <vt:lpstr>Bluck-Micromegas TPC</vt:lpstr>
      <vt:lpstr>探测器框架结构</vt:lpstr>
      <vt:lpstr>Bulk技术</vt:lpstr>
      <vt:lpstr>阳极读出电极PCB</vt:lpstr>
      <vt:lpstr>幻灯片 7</vt:lpstr>
      <vt:lpstr>The T2K TPC</vt:lpstr>
      <vt:lpstr>数据重建和中子成像模拟</vt:lpstr>
      <vt:lpstr>本探测器特点</vt:lpstr>
      <vt:lpstr>本快中子成像探测器研制进展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基于Bulk-Micromegas TPC的快中子成像探测器的研制进展 </dc:title>
  <cp:lastModifiedBy>kyle</cp:lastModifiedBy>
  <cp:revision>33</cp:revision>
  <dcterms:modified xsi:type="dcterms:W3CDTF">2010-08-13T03:35:06Z</dcterms:modified>
</cp:coreProperties>
</file>