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6"/>
  </p:notesMasterIdLst>
  <p:sldIdLst>
    <p:sldId id="256" r:id="rId2"/>
    <p:sldId id="257" r:id="rId3"/>
    <p:sldId id="323" r:id="rId4"/>
    <p:sldId id="324" r:id="rId5"/>
    <p:sldId id="321" r:id="rId6"/>
    <p:sldId id="302" r:id="rId7"/>
    <p:sldId id="310" r:id="rId8"/>
    <p:sldId id="325" r:id="rId9"/>
    <p:sldId id="304" r:id="rId10"/>
    <p:sldId id="311" r:id="rId11"/>
    <p:sldId id="316" r:id="rId12"/>
    <p:sldId id="306" r:id="rId13"/>
    <p:sldId id="319" r:id="rId14"/>
    <p:sldId id="307" r:id="rId15"/>
    <p:sldId id="308" r:id="rId16"/>
    <p:sldId id="315" r:id="rId17"/>
    <p:sldId id="317" r:id="rId18"/>
    <p:sldId id="318" r:id="rId19"/>
    <p:sldId id="326" r:id="rId20"/>
    <p:sldId id="265" r:id="rId21"/>
    <p:sldId id="274" r:id="rId22"/>
    <p:sldId id="275" r:id="rId23"/>
    <p:sldId id="258" r:id="rId24"/>
    <p:sldId id="259" r:id="rId25"/>
  </p:sldIdLst>
  <p:sldSz cx="9144000" cy="6858000" type="screen4x3"/>
  <p:notesSz cx="7099300" cy="10234613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HY견명조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HY견명조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HY견명조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HY견명조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HY견명조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HY견명조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HY견명조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HY견명조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HY견명조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00FF"/>
    <a:srgbClr val="FF3399"/>
    <a:srgbClr val="89898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0485" autoAdjust="0"/>
  </p:normalViewPr>
  <p:slideViewPr>
    <p:cSldViewPr>
      <p:cViewPr varScale="1">
        <p:scale>
          <a:sx n="95" d="100"/>
          <a:sy n="95" d="100"/>
        </p:scale>
        <p:origin x="-4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43699F6-FF04-4DB1-AED1-035F3F3ABAFB}" type="datetimeFigureOut">
              <a:rPr lang="ko-KR" altLang="en-US"/>
              <a:pPr>
                <a:defRPr/>
              </a:pPr>
              <a:t>2010-04-29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9" tIns="49520" rIns="99039" bIns="495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39" tIns="49520" rIns="99039" bIns="495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E09A43D-B6D2-4F0E-B0CA-BB3B7EDFC61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FB972D-60C4-4A61-9261-19B552153183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Light particle searches  at Belle</a:t>
            </a:r>
            <a:endParaRPr lang="ko-KR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2055A-A74D-4060-8536-19D1B959C5B0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Light particle searches  at Belle</a:t>
            </a:r>
            <a:endParaRPr lang="ko-KR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1374F-D2E8-49DE-8EFF-C664F90112B3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Light particle searches  at Belle</a:t>
            </a:r>
            <a:endParaRPr lang="ko-KR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DB3C3-321F-47BD-9864-5714A668B793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Light particle searches  at Belle</a:t>
            </a:r>
            <a:endParaRPr lang="ko-KR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13505-3ACD-4215-8007-3915C5024DA6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Light particle searches  at Belle</a:t>
            </a:r>
            <a:endParaRPr lang="ko-KR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29C4C-862F-4F78-87E4-12B7EECA3E0D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Light particle searches  at Belle</a:t>
            </a:r>
            <a:endParaRPr lang="ko-KR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A82AD-9D81-422B-B043-AA21CC0643EC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Light particle searches  at Belle</a:t>
            </a:r>
            <a:endParaRPr lang="ko-KR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73E8F-35BC-45FA-838A-31FC84CC9BBC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Light particle searches  at Belle</a:t>
            </a:r>
            <a:endParaRPr lang="ko-KR" altLang="en-US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DCA2-3EB7-4B9F-B95C-6EEB6F188A70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Light particle searches  at Belle</a:t>
            </a:r>
            <a:endParaRPr lang="ko-KR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1E50A-50F6-43BD-8897-4EA47A96A159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Light particle searches  at Belle</a:t>
            </a:r>
            <a:endParaRPr lang="ko-KR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DF839-D9F6-429D-8B77-6905D78755BF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/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Light particle searches  at Belle</a:t>
            </a:r>
            <a:endParaRPr lang="ko-KR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DDBDE-9F15-4C93-B0B9-C510A149071B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3">
            <a:lum bright="12000" contrast="40000"/>
          </a:blip>
          <a:srcRect/>
          <a:stretch>
            <a:fillRect/>
          </a:stretch>
        </p:blipFill>
        <p:spPr bwMode="auto">
          <a:xfrm>
            <a:off x="6667500" y="4914900"/>
            <a:ext cx="2476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33" name="图片 8"/>
          <p:cNvPicPr>
            <a:picLocks noChangeAspect="1"/>
          </p:cNvPicPr>
          <p:nvPr/>
        </p:nvPicPr>
        <p:blipFill>
          <a:blip r:embed="rId14">
            <a:lum bright="34000" contrast="40000"/>
          </a:blip>
          <a:srcRect/>
          <a:stretch>
            <a:fillRect/>
          </a:stretch>
        </p:blipFill>
        <p:spPr bwMode="auto">
          <a:xfrm>
            <a:off x="0" y="641985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3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Light particle searches  at Belle</a:t>
            </a:r>
            <a:endParaRPr lang="ko-KR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B33369-A55E-437A-9334-D18EF1496838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  <p:sp>
        <p:nvSpPr>
          <p:cNvPr id="12" name="직사각형 17"/>
          <p:cNvSpPr/>
          <p:nvPr userDrawn="1"/>
        </p:nvSpPr>
        <p:spPr>
          <a:xfrm>
            <a:off x="0" y="0"/>
            <a:ext cx="9144000" cy="785813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3" name="직사각형 18"/>
          <p:cNvSpPr/>
          <p:nvPr userDrawn="1"/>
        </p:nvSpPr>
        <p:spPr>
          <a:xfrm>
            <a:off x="0" y="6500813"/>
            <a:ext cx="9144000" cy="357187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HY중고딕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/>
          <a:ea typeface="HY중고딕"/>
          <a:cs typeface="HY중고딕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/>
          <a:ea typeface="HY중고딕"/>
          <a:cs typeface="HY중고딕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/>
          <a:ea typeface="HY중고딕"/>
          <a:cs typeface="HY중고딕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/>
          <a:ea typeface="HY중고딕"/>
          <a:cs typeface="HY중고딕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2" pitchFamily="18" charset="2"/>
        <a:buChar char=""/>
        <a:defRPr sz="3200" kern="1200">
          <a:solidFill>
            <a:schemeClr val="tx1"/>
          </a:solidFill>
          <a:latin typeface="+mn-lt"/>
          <a:ea typeface="+mn-ea"/>
          <a:cs typeface="HY견명조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 2" pitchFamily="18" charset="2"/>
        <a:buChar char="³"/>
        <a:defRPr sz="2800" kern="1200">
          <a:solidFill>
            <a:schemeClr val="tx1"/>
          </a:solidFill>
          <a:latin typeface="+mn-lt"/>
          <a:ea typeface="+mn-ea"/>
          <a:cs typeface="HY견명조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7B9B57"/>
        </a:buClr>
        <a:buSzPct val="60000"/>
        <a:buFont typeface="Wingdings 2" pitchFamily="18" charset="2"/>
        <a:buChar char="®"/>
        <a:defRPr sz="2400" kern="1200">
          <a:solidFill>
            <a:schemeClr val="tx1"/>
          </a:solidFill>
          <a:latin typeface="+mn-lt"/>
          <a:ea typeface="+mn-ea"/>
          <a:cs typeface="HY견명조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8B7396"/>
        </a:buClr>
        <a:buSzPct val="45000"/>
        <a:buFont typeface="Wingdings 2" pitchFamily="18" charset="2"/>
        <a:buChar char="¯"/>
        <a:defRPr sz="2000" kern="1200">
          <a:solidFill>
            <a:schemeClr val="tx1"/>
          </a:solidFill>
          <a:latin typeface="+mn-lt"/>
          <a:ea typeface="+mn-ea"/>
          <a:cs typeface="HY견명조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E89A53"/>
        </a:buClr>
        <a:buFont typeface="Wingdings 2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HY견명조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7" Type="http://schemas.openxmlformats.org/officeDocument/2006/relationships/image" Target="../media/image41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3.gif"/><Relationship Id="rId4" Type="http://schemas.openxmlformats.org/officeDocument/2006/relationships/image" Target="../media/image4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gif"/><Relationship Id="rId4" Type="http://schemas.openxmlformats.org/officeDocument/2006/relationships/image" Target="../media/image3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jp.f35.mail.yahoo.co.jp/ym/ShowLetter/ringanimation2M.gif?box=Inbox&amp;MsgId=2406_9445966_98224_1696_384623_0_1738_499387_3403004772&amp;bodyPart=1.4&amp;filename=ringanimation2M.gif&amp;tnef=&amp;YY=43275&amp;order=down&amp;sort=date&amp;pos=0&amp;view=a&amp;head=b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75" y="2000250"/>
            <a:ext cx="7772400" cy="147002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ko-KR" sz="3200" dirty="0" smtClean="0">
                <a:solidFill>
                  <a:schemeClr val="tx2">
                    <a:lumMod val="50000"/>
                  </a:schemeClr>
                </a:solidFill>
                <a:cs typeface="+mj-cs"/>
              </a:rPr>
              <a:t>Light particle searches at Belle</a:t>
            </a:r>
            <a:endParaRPr lang="ko-KR" altLang="en-US" sz="3200" dirty="0">
              <a:solidFill>
                <a:schemeClr val="tx2">
                  <a:lumMod val="50000"/>
                </a:schemeClr>
              </a:solidFill>
              <a:cs typeface="+mj-cs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786188"/>
            <a:ext cx="6843713" cy="2214562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19th April 2010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  <a:cs typeface="+mn-cs"/>
            </a:endParaRP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Chao Liu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University of Science and Technology of China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(Belle Collaboration)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5786438"/>
            <a:ext cx="12858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" descr="D:\belle\南昌 8\top_南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0"/>
            <a:ext cx="81915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sym typeface="Symbol" pitchFamily="18" charset="2"/>
              </a:rPr>
              <a:t>Kinematic variables, E and M</a:t>
            </a:r>
            <a:r>
              <a:rPr lang="en-US" altLang="ko-KR" baseline="-25000" smtClean="0">
                <a:sym typeface="Symbol" pitchFamily="18" charset="2"/>
              </a:rPr>
              <a:t>bc</a:t>
            </a:r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431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ko-KR" dirty="0" smtClean="0">
                <a:cs typeface="+mn-cs"/>
                <a:sym typeface="Symbol"/>
              </a:rPr>
              <a:t>Kinematic variables, E and </a:t>
            </a:r>
            <a:r>
              <a:rPr lang="en-US" altLang="ko-KR" dirty="0" err="1" smtClean="0">
                <a:cs typeface="+mn-cs"/>
                <a:sym typeface="Symbol"/>
              </a:rPr>
              <a:t>M</a:t>
            </a:r>
            <a:r>
              <a:rPr lang="en-US" altLang="ko-KR" baseline="-25000" dirty="0" err="1" smtClean="0">
                <a:cs typeface="+mn-cs"/>
                <a:sym typeface="Symbol"/>
              </a:rPr>
              <a:t>bc</a:t>
            </a:r>
            <a:endParaRPr lang="en-US" altLang="ko-KR" dirty="0" smtClean="0">
              <a:cs typeface="+mn-cs"/>
              <a:sym typeface="Symbol"/>
            </a:endParaRPr>
          </a:p>
          <a:p>
            <a:pPr lvl="1" fontAlgn="auto">
              <a:spcAft>
                <a:spcPts val="0"/>
              </a:spcAft>
              <a:buFont typeface="Wingdings 2"/>
              <a:buChar char="³"/>
              <a:defRPr/>
            </a:pPr>
            <a:r>
              <a:rPr lang="en-US" altLang="ko-KR" sz="2400" dirty="0" smtClean="0">
                <a:cs typeface="+mn-cs"/>
                <a:sym typeface="Symbol"/>
              </a:rPr>
              <a:t>E = E</a:t>
            </a:r>
            <a:r>
              <a:rPr lang="en-US" altLang="ko-KR" sz="2400" baseline="-25000" dirty="0" smtClean="0">
                <a:cs typeface="+mn-cs"/>
                <a:sym typeface="Symbol"/>
              </a:rPr>
              <a:t>B</a:t>
            </a:r>
            <a:r>
              <a:rPr lang="en-US" altLang="ko-KR" sz="2400" dirty="0" smtClean="0">
                <a:cs typeface="+mn-cs"/>
                <a:sym typeface="Symbol"/>
              </a:rPr>
              <a:t>* - </a:t>
            </a:r>
            <a:r>
              <a:rPr lang="en-US" altLang="ko-KR" sz="2400" dirty="0" err="1" smtClean="0">
                <a:cs typeface="+mn-cs"/>
                <a:sym typeface="Symbol"/>
              </a:rPr>
              <a:t>E</a:t>
            </a:r>
            <a:r>
              <a:rPr lang="en-US" altLang="ko-KR" sz="2400" baseline="-25000" dirty="0" err="1" smtClean="0">
                <a:cs typeface="+mn-cs"/>
                <a:sym typeface="Symbol"/>
              </a:rPr>
              <a:t>beam</a:t>
            </a:r>
            <a:r>
              <a:rPr lang="en-US" altLang="ko-KR" sz="2400" dirty="0" smtClean="0">
                <a:cs typeface="+mn-cs"/>
                <a:sym typeface="Symbol"/>
              </a:rPr>
              <a:t>*</a:t>
            </a:r>
          </a:p>
          <a:p>
            <a:pPr lvl="1" fontAlgn="auto">
              <a:spcAft>
                <a:spcPts val="0"/>
              </a:spcAft>
              <a:buFont typeface="Wingdings 2"/>
              <a:buChar char="³"/>
              <a:defRPr/>
            </a:pPr>
            <a:r>
              <a:rPr lang="en-US" altLang="ko-KR" sz="2400" dirty="0" smtClean="0">
                <a:cs typeface="+mn-cs"/>
                <a:sym typeface="Symbol"/>
              </a:rPr>
              <a:t>(</a:t>
            </a:r>
            <a:r>
              <a:rPr lang="en-US" altLang="ko-KR" sz="2400" dirty="0" err="1" smtClean="0">
                <a:cs typeface="+mn-cs"/>
                <a:sym typeface="Symbol"/>
              </a:rPr>
              <a:t>M</a:t>
            </a:r>
            <a:r>
              <a:rPr lang="en-US" altLang="ko-KR" sz="2400" baseline="-25000" dirty="0" err="1" smtClean="0">
                <a:cs typeface="+mn-cs"/>
                <a:sym typeface="Symbol"/>
              </a:rPr>
              <a:t>bc</a:t>
            </a:r>
            <a:r>
              <a:rPr lang="en-US" altLang="ko-KR" sz="2400" dirty="0" smtClean="0">
                <a:cs typeface="+mn-cs"/>
                <a:sym typeface="Symbol"/>
              </a:rPr>
              <a:t>)</a:t>
            </a:r>
            <a:r>
              <a:rPr lang="en-US" altLang="ko-KR" sz="2400" baseline="30000" dirty="0" smtClean="0">
                <a:cs typeface="+mn-cs"/>
                <a:sym typeface="Symbol"/>
              </a:rPr>
              <a:t>2</a:t>
            </a:r>
            <a:r>
              <a:rPr lang="en-US" altLang="ko-KR" sz="2400" dirty="0" smtClean="0">
                <a:cs typeface="+mn-cs"/>
                <a:sym typeface="Symbol"/>
              </a:rPr>
              <a:t> = (M</a:t>
            </a:r>
            <a:r>
              <a:rPr lang="en-US" altLang="ko-KR" sz="2400" baseline="-25000" dirty="0" smtClean="0">
                <a:cs typeface="+mn-cs"/>
                <a:sym typeface="Symbol"/>
              </a:rPr>
              <a:t>ES</a:t>
            </a:r>
            <a:r>
              <a:rPr lang="en-US" altLang="ko-KR" sz="2400" dirty="0" smtClean="0">
                <a:cs typeface="+mn-cs"/>
                <a:sym typeface="Symbol"/>
              </a:rPr>
              <a:t>)</a:t>
            </a:r>
            <a:r>
              <a:rPr lang="en-US" altLang="ko-KR" sz="2400" baseline="30000" dirty="0" smtClean="0">
                <a:cs typeface="+mn-cs"/>
                <a:sym typeface="Symbol"/>
              </a:rPr>
              <a:t>2</a:t>
            </a:r>
            <a:r>
              <a:rPr lang="en-US" altLang="ko-KR" sz="2400" dirty="0" smtClean="0">
                <a:cs typeface="+mn-cs"/>
                <a:sym typeface="Symbol"/>
              </a:rPr>
              <a:t> = (</a:t>
            </a:r>
            <a:r>
              <a:rPr lang="en-US" altLang="ko-KR" sz="2400" dirty="0" err="1" smtClean="0">
                <a:cs typeface="+mn-cs"/>
                <a:sym typeface="Symbol"/>
              </a:rPr>
              <a:t>E</a:t>
            </a:r>
            <a:r>
              <a:rPr lang="en-US" altLang="ko-KR" sz="2400" baseline="-25000" dirty="0" err="1" smtClean="0">
                <a:cs typeface="+mn-cs"/>
                <a:sym typeface="Symbol"/>
              </a:rPr>
              <a:t>beam</a:t>
            </a:r>
            <a:r>
              <a:rPr lang="en-US" altLang="ko-KR" sz="2400" dirty="0" smtClean="0">
                <a:cs typeface="+mn-cs"/>
                <a:sym typeface="Symbol"/>
              </a:rPr>
              <a:t>*)</a:t>
            </a:r>
            <a:r>
              <a:rPr lang="en-US" altLang="ko-KR" sz="2400" baseline="30000" dirty="0" smtClean="0">
                <a:cs typeface="+mn-cs"/>
                <a:sym typeface="Symbol"/>
              </a:rPr>
              <a:t>2</a:t>
            </a:r>
            <a:r>
              <a:rPr lang="en-US" altLang="ko-KR" sz="2400" dirty="0" smtClean="0">
                <a:cs typeface="+mn-cs"/>
                <a:sym typeface="Symbol"/>
              </a:rPr>
              <a:t> - |</a:t>
            </a:r>
            <a:r>
              <a:rPr lang="en-US" altLang="ko-KR" sz="2400" dirty="0" err="1" smtClean="0">
                <a:cs typeface="+mn-cs"/>
                <a:sym typeface="Symbol"/>
              </a:rPr>
              <a:t>p</a:t>
            </a:r>
            <a:r>
              <a:rPr lang="en-US" altLang="ko-KR" sz="2400" baseline="-25000" dirty="0" err="1" smtClean="0">
                <a:cs typeface="+mn-cs"/>
                <a:sym typeface="Symbol"/>
              </a:rPr>
              <a:t>B</a:t>
            </a:r>
            <a:r>
              <a:rPr lang="en-US" altLang="ko-KR" sz="2400" dirty="0" smtClean="0">
                <a:cs typeface="+mn-cs"/>
                <a:sym typeface="Symbol"/>
              </a:rPr>
              <a:t>*|</a:t>
            </a:r>
            <a:r>
              <a:rPr lang="en-US" altLang="ko-KR" sz="2400" baseline="30000" dirty="0" smtClean="0">
                <a:cs typeface="+mn-cs"/>
                <a:sym typeface="Symbol"/>
              </a:rPr>
              <a:t>2</a:t>
            </a:r>
          </a:p>
          <a:p>
            <a:pPr lv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ko-KR" sz="1600" dirty="0" smtClean="0">
                <a:cs typeface="+mn-cs"/>
                <a:sym typeface="Symbol"/>
              </a:rPr>
              <a:t>       </a:t>
            </a:r>
            <a:r>
              <a:rPr lang="en-US" altLang="ko-KR" sz="1600" dirty="0" err="1" smtClean="0">
                <a:cs typeface="+mn-cs"/>
                <a:sym typeface="Symbol"/>
              </a:rPr>
              <a:t>E</a:t>
            </a:r>
            <a:r>
              <a:rPr lang="en-US" altLang="ko-KR" sz="1600" baseline="-25000" dirty="0" err="1" smtClean="0">
                <a:cs typeface="+mn-cs"/>
                <a:sym typeface="Symbol"/>
              </a:rPr>
              <a:t>beam</a:t>
            </a:r>
            <a:r>
              <a:rPr lang="en-US" altLang="ko-KR" sz="1600" dirty="0" smtClean="0">
                <a:cs typeface="+mn-cs"/>
                <a:sym typeface="Symbol"/>
              </a:rPr>
              <a:t>* : beam energy,   </a:t>
            </a:r>
            <a:r>
              <a:rPr lang="en-US" altLang="ko-KR" sz="1600" dirty="0" err="1" smtClean="0">
                <a:cs typeface="+mn-cs"/>
                <a:sym typeface="Symbol"/>
              </a:rPr>
              <a:t>p</a:t>
            </a:r>
            <a:r>
              <a:rPr lang="en-US" altLang="ko-KR" sz="1600" baseline="-25000" dirty="0" err="1" smtClean="0">
                <a:cs typeface="+mn-cs"/>
                <a:sym typeface="Symbol"/>
              </a:rPr>
              <a:t>B</a:t>
            </a:r>
            <a:r>
              <a:rPr lang="en-US" altLang="ko-KR" sz="1600" dirty="0" smtClean="0">
                <a:cs typeface="+mn-cs"/>
                <a:sym typeface="Symbol"/>
              </a:rPr>
              <a:t>* and E</a:t>
            </a:r>
            <a:r>
              <a:rPr lang="en-US" altLang="ko-KR" sz="1600" baseline="-25000" dirty="0" smtClean="0">
                <a:cs typeface="+mn-cs"/>
                <a:sym typeface="Symbol"/>
              </a:rPr>
              <a:t>B</a:t>
            </a:r>
            <a:r>
              <a:rPr lang="en-US" altLang="ko-KR" sz="1600" dirty="0" smtClean="0">
                <a:cs typeface="+mn-cs"/>
                <a:sym typeface="Symbol"/>
              </a:rPr>
              <a:t>* : momentum and energy of B candidate</a:t>
            </a:r>
          </a:p>
          <a:p>
            <a:pPr lvl="1" fontAlgn="auto">
              <a:spcAft>
                <a:spcPts val="0"/>
              </a:spcAft>
              <a:buFont typeface="Wingdings 2"/>
              <a:buChar char="³"/>
              <a:defRPr/>
            </a:pPr>
            <a:r>
              <a:rPr kumimoji="1" lang="en-US" altLang="ja-JP" sz="2400" dirty="0" err="1" smtClean="0">
                <a:cs typeface="+mn-cs"/>
              </a:rPr>
              <a:t>GeV</a:t>
            </a:r>
            <a:r>
              <a:rPr kumimoji="1" lang="en-US" altLang="ja-JP" sz="2400" dirty="0" smtClean="0">
                <a:cs typeface="+mn-cs"/>
              </a:rPr>
              <a:t>/c</a:t>
            </a:r>
            <a:r>
              <a:rPr kumimoji="1" lang="en-US" altLang="ja-JP" sz="2400" baseline="30000" dirty="0" smtClean="0">
                <a:cs typeface="+mn-cs"/>
              </a:rPr>
              <a:t>2 </a:t>
            </a:r>
            <a:r>
              <a:rPr lang="en-US" altLang="ko-KR" sz="2400" dirty="0" smtClean="0">
                <a:cs typeface="+mn-cs"/>
                <a:sym typeface="Symbol"/>
              </a:rPr>
              <a:t>&lt;</a:t>
            </a:r>
            <a:r>
              <a:rPr lang="en-US" altLang="ko-KR" sz="2400" dirty="0" err="1" smtClean="0">
                <a:cs typeface="+mn-cs"/>
                <a:sym typeface="Symbol"/>
              </a:rPr>
              <a:t>M</a:t>
            </a:r>
            <a:r>
              <a:rPr lang="en-US" altLang="ko-KR" sz="2400" baseline="-25000" dirty="0" err="1" smtClean="0">
                <a:cs typeface="+mn-cs"/>
                <a:sym typeface="Symbol"/>
              </a:rPr>
              <a:t>bc</a:t>
            </a:r>
            <a:r>
              <a:rPr lang="en-US" altLang="ko-KR" sz="2400" baseline="-25000" dirty="0" smtClean="0">
                <a:cs typeface="+mn-cs"/>
                <a:sym typeface="Symbol"/>
              </a:rPr>
              <a:t> </a:t>
            </a:r>
            <a:r>
              <a:rPr lang="en-US" altLang="ko-KR" sz="2400" dirty="0" smtClean="0">
                <a:cs typeface="+mn-cs"/>
                <a:sym typeface="Symbol"/>
              </a:rPr>
              <a:t>&lt;5.29</a:t>
            </a:r>
            <a:r>
              <a:rPr kumimoji="1" lang="en-US" altLang="ja-JP" sz="2400" dirty="0" smtClean="0">
                <a:cs typeface="+mn-cs"/>
              </a:rPr>
              <a:t> </a:t>
            </a:r>
            <a:r>
              <a:rPr kumimoji="1" lang="en-US" altLang="ja-JP" sz="2400" dirty="0" err="1" smtClean="0">
                <a:cs typeface="+mn-cs"/>
              </a:rPr>
              <a:t>GeV</a:t>
            </a:r>
            <a:r>
              <a:rPr kumimoji="1" lang="en-US" altLang="ja-JP" sz="2400" dirty="0" smtClean="0">
                <a:cs typeface="+mn-cs"/>
              </a:rPr>
              <a:t>/c</a:t>
            </a:r>
            <a:r>
              <a:rPr kumimoji="1" lang="en-US" altLang="ja-JP" sz="2400" baseline="30000" dirty="0" smtClean="0">
                <a:cs typeface="+mn-cs"/>
              </a:rPr>
              <a:t>2,</a:t>
            </a:r>
            <a:r>
              <a:rPr lang="en-US" altLang="ko-KR" sz="2400" dirty="0" smtClean="0">
                <a:cs typeface="+mn-cs"/>
                <a:sym typeface="Symbol"/>
              </a:rPr>
              <a:t> -0.2 </a:t>
            </a:r>
            <a:r>
              <a:rPr lang="en-US" altLang="ko-KR" sz="2400" dirty="0" err="1" smtClean="0">
                <a:cs typeface="+mn-cs"/>
                <a:sym typeface="Symbol"/>
              </a:rPr>
              <a:t>GeV</a:t>
            </a:r>
            <a:r>
              <a:rPr lang="en-US" altLang="ko-KR" sz="2400" dirty="0" smtClean="0">
                <a:cs typeface="+mn-cs"/>
                <a:sym typeface="Symbol"/>
              </a:rPr>
              <a:t>&lt;E&lt;0.2 </a:t>
            </a:r>
            <a:r>
              <a:rPr lang="en-US" altLang="ko-KR" sz="2400" dirty="0" err="1" smtClean="0">
                <a:cs typeface="+mn-cs"/>
                <a:sym typeface="Symbol"/>
              </a:rPr>
              <a:t>GeV</a:t>
            </a:r>
            <a:r>
              <a:rPr lang="en-US" altLang="ko-KR" sz="2400" dirty="0" smtClean="0">
                <a:cs typeface="+mn-cs"/>
                <a:sym typeface="Symbol"/>
              </a:rPr>
              <a:t> , 5.20</a:t>
            </a:r>
            <a:r>
              <a:rPr kumimoji="1" lang="en-US" altLang="ja-JP" sz="2400" dirty="0" smtClean="0">
                <a:cs typeface="+mn-cs"/>
              </a:rPr>
              <a:t> </a:t>
            </a:r>
            <a:r>
              <a:rPr lang="en-US" altLang="ko-KR" sz="2400" baseline="30000" dirty="0" smtClean="0">
                <a:cs typeface="+mn-cs"/>
                <a:sym typeface="Symbol"/>
              </a:rPr>
              <a:t/>
            </a:r>
            <a:br>
              <a:rPr lang="en-US" altLang="ko-KR" sz="2400" baseline="30000" dirty="0" smtClean="0">
                <a:cs typeface="+mn-cs"/>
                <a:sym typeface="Symbol"/>
              </a:rPr>
            </a:br>
            <a:endParaRPr lang="en-US" altLang="ko-KR" sz="2400" dirty="0" smtClean="0">
              <a:cs typeface="+mn-cs"/>
              <a:sym typeface="Symbol"/>
            </a:endParaRPr>
          </a:p>
          <a:p>
            <a:pPr lvl="1" fontAlgn="auto">
              <a:spcAft>
                <a:spcPts val="0"/>
              </a:spcAft>
              <a:buFont typeface="Wingdings 2"/>
              <a:buChar char="³"/>
              <a:defRPr/>
            </a:pPr>
            <a:endParaRPr lang="en-US" altLang="ko-KR" sz="1600" dirty="0" smtClean="0">
              <a:cs typeface="+mn-cs"/>
            </a:endParaRPr>
          </a:p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endParaRPr lang="zh-CN" altLang="en-US" dirty="0"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Light particle searches  at Belle</a:t>
            </a:r>
            <a:endParaRPr lang="ko-KR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822B7-9E2F-4E51-8BA5-FB55FD53A660}" type="slidenum">
              <a:rPr lang="ko-KR" altLang="en-US"/>
              <a:pPr>
                <a:defRPr/>
              </a:pPr>
              <a:t>10</a:t>
            </a:fld>
            <a:endParaRPr lang="ko-KR" altLang="en-US" dirty="0"/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3786188"/>
            <a:ext cx="5072063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Continuum Suppression</a:t>
            </a:r>
            <a:endParaRPr lang="ko-KR" altLang="en-US" smtClean="0"/>
          </a:p>
        </p:txBody>
      </p:sp>
      <p:sp>
        <p:nvSpPr>
          <p:cNvPr id="26626" name="내용 개체 틀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286375"/>
          </a:xfrm>
        </p:spPr>
        <p:txBody>
          <a:bodyPr/>
          <a:lstStyle/>
          <a:p>
            <a:r>
              <a:rPr lang="en-US" altLang="ko-KR" sz="2600" smtClean="0"/>
              <a:t>Continuum suppression with </a:t>
            </a:r>
            <a:r>
              <a:rPr lang="en-US" altLang="ko-KR" sz="2600" smtClean="0">
                <a:solidFill>
                  <a:srgbClr val="FF0000"/>
                </a:solidFill>
              </a:rPr>
              <a:t>event topology variables</a:t>
            </a:r>
          </a:p>
          <a:p>
            <a:endParaRPr lang="en-US" altLang="ko-KR" sz="2600" smtClean="0"/>
          </a:p>
          <a:p>
            <a:endParaRPr lang="en-US" altLang="ko-KR" sz="2600" smtClean="0"/>
          </a:p>
          <a:p>
            <a:endParaRPr lang="en-US" altLang="ko-KR" sz="2600" smtClean="0"/>
          </a:p>
          <a:p>
            <a:endParaRPr lang="en-US" altLang="ko-KR" sz="2600" smtClean="0"/>
          </a:p>
          <a:p>
            <a:r>
              <a:rPr lang="en-US" altLang="ko-KR" sz="2600" smtClean="0"/>
              <a:t>Belle b-flavor tagging algorithm</a:t>
            </a:r>
            <a:endParaRPr lang="en-US" altLang="ko-KR" sz="2600" smtClean="0">
              <a:solidFill>
                <a:srgbClr val="0099FF"/>
              </a:solidFill>
            </a:endParaRPr>
          </a:p>
          <a:p>
            <a:pPr lvl="1"/>
            <a:r>
              <a:rPr lang="en-US" altLang="ko-KR" sz="2600" smtClean="0"/>
              <a:t>flavor of the tagged </a:t>
            </a:r>
          </a:p>
          <a:p>
            <a:pPr lvl="1">
              <a:buFont typeface="Wingdings 2" pitchFamily="18" charset="2"/>
              <a:buNone/>
            </a:pPr>
            <a:r>
              <a:rPr lang="en-US" altLang="ko-KR" sz="2600" smtClean="0"/>
              <a:t>     meson </a:t>
            </a:r>
            <a:r>
              <a:rPr lang="en-US" altLang="ko-KR" sz="2600" i="1" smtClean="0">
                <a:solidFill>
                  <a:srgbClr val="FF0000"/>
                </a:solidFill>
              </a:rPr>
              <a:t>q </a:t>
            </a:r>
            <a:r>
              <a:rPr lang="en-US" altLang="ko-KR" sz="2600" smtClean="0">
                <a:solidFill>
                  <a:srgbClr val="FF0000"/>
                </a:solidFill>
              </a:rPr>
              <a:t>(±1)</a:t>
            </a:r>
            <a:r>
              <a:rPr lang="en-US" altLang="ko-KR" sz="2600" i="1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altLang="ko-KR" sz="2600" smtClean="0"/>
              <a:t>flavor tagging quality factor </a:t>
            </a:r>
          </a:p>
          <a:p>
            <a:pPr lvl="1">
              <a:buFont typeface="Wingdings 2" pitchFamily="18" charset="2"/>
              <a:buNone/>
            </a:pPr>
            <a:r>
              <a:rPr lang="en-US" altLang="ko-KR" sz="2600" i="1" smtClean="0"/>
              <a:t>    </a:t>
            </a:r>
            <a:r>
              <a:rPr lang="en-US" altLang="ko-KR" sz="2600" i="1" smtClean="0">
                <a:solidFill>
                  <a:srgbClr val="FF0000"/>
                </a:solidFill>
              </a:rPr>
              <a:t>r </a:t>
            </a:r>
            <a:r>
              <a:rPr lang="en-US" altLang="ko-KR" sz="2600" smtClean="0">
                <a:solidFill>
                  <a:srgbClr val="FF0000"/>
                </a:solidFill>
              </a:rPr>
              <a:t>(0~1).</a:t>
            </a:r>
          </a:p>
          <a:p>
            <a:pPr lvl="1"/>
            <a:endParaRPr lang="en-US" altLang="ko-KR" smtClean="0"/>
          </a:p>
          <a:p>
            <a:pPr lvl="1"/>
            <a:endParaRPr lang="en-US" altLang="ko-KR" sz="1600" smtClean="0">
              <a:sym typeface="Symbol" pitchFamily="18" charset="2"/>
            </a:endParaRPr>
          </a:p>
          <a:p>
            <a:pPr lvl="1">
              <a:buFont typeface="Wingdings 2" pitchFamily="18" charset="2"/>
              <a:buNone/>
            </a:pPr>
            <a:endParaRPr lang="en-US" altLang="ko-KR" sz="1600" smtClean="0">
              <a:sym typeface="Symbol" pitchFamily="18" charset="2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Light particle searches  at Belle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CE8C15-81C6-4D1C-80F1-BFED78D04B74}" type="slidenum">
              <a:rPr lang="ko-KR" altLang="en-US"/>
              <a:pPr>
                <a:defRPr/>
              </a:pPr>
              <a:t>11</a:t>
            </a:fld>
            <a:endParaRPr lang="ko-KR" altLang="en-US"/>
          </a:p>
        </p:txBody>
      </p:sp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785938"/>
            <a:ext cx="6429375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6363" y="4572000"/>
            <a:ext cx="3457575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4890528" y="3929066"/>
            <a:ext cx="4253472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Hamlet</a:t>
            </a:r>
            <a:r>
              <a:rPr lang="en-US" altLang="zh-CN" sz="2800" b="1" dirty="0">
                <a:ln w="11430"/>
                <a:solidFill>
                  <a:srgbClr val="0099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:</a:t>
            </a:r>
            <a:r>
              <a:rPr lang="en-US" altLang="zh-CN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 To B, or not to B,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 that is the question</a:t>
            </a:r>
            <a:endParaRPr lang="zh-CN" alt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Background Study</a:t>
            </a:r>
            <a:endParaRPr lang="zh-CN" altLang="en-US" smtClean="0"/>
          </a:p>
        </p:txBody>
      </p:sp>
      <p:sp>
        <p:nvSpPr>
          <p:cNvPr id="27650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29113" cy="1828800"/>
          </a:xfrm>
        </p:spPr>
        <p:txBody>
          <a:bodyPr/>
          <a:lstStyle/>
          <a:p>
            <a:r>
              <a:rPr lang="en-US" altLang="ko-KR" sz="2400" smtClean="0"/>
              <a:t>Combine events topology variables into a fisher discriminate</a:t>
            </a:r>
          </a:p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>
              <a:sym typeface="Symbol" pitchFamily="18" charset="2"/>
            </a:endParaRPr>
          </a:p>
          <a:p>
            <a:endParaRPr lang="zh-CN" altLang="en-US" smtClean="0">
              <a:cs typeface="华文楷体"/>
            </a:endParaRPr>
          </a:p>
        </p:txBody>
      </p:sp>
      <p:sp>
        <p:nvSpPr>
          <p:cNvPr id="27651" name="文本占位符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sz="2400" smtClean="0"/>
              <a:t>Further suppression is achieved using  b-flavor tagging information.</a:t>
            </a:r>
          </a:p>
          <a:p>
            <a:endParaRPr lang="zh-CN" altLang="en-US" smtClean="0">
              <a:cs typeface="华文楷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Light particle searches  at Belle</a:t>
            </a:r>
            <a:endParaRPr lang="ko-KR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8F3D6-E46A-4F0F-9561-28415BAA2463}" type="slidenum">
              <a:rPr lang="ko-KR" altLang="en-US"/>
              <a:pPr>
                <a:defRPr/>
              </a:pPr>
              <a:t>12</a:t>
            </a:fld>
            <a:endParaRPr lang="ko-KR" altLang="en-US" dirty="0"/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3000375"/>
            <a:ext cx="3357563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3000375"/>
            <a:ext cx="3000375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858000" y="2857500"/>
            <a:ext cx="2286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dashed line: </a:t>
            </a:r>
            <a:r>
              <a:rPr lang="en-US" altLang="zh-CN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qqbar</a:t>
            </a:r>
            <a:endParaRPr lang="en-US" altLang="zh-CN" dirty="0">
              <a:solidFill>
                <a:schemeClr val="tx2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solid line: signal</a:t>
            </a:r>
            <a:endParaRPr lang="zh-CN" altLang="en-US" dirty="0">
              <a:solidFill>
                <a:schemeClr val="tx2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657" name="TextBox 18"/>
          <p:cNvSpPr txBox="1">
            <a:spLocks noChangeArrowheads="1"/>
          </p:cNvSpPr>
          <p:nvPr/>
        </p:nvSpPr>
        <p:spPr bwMode="auto">
          <a:xfrm>
            <a:off x="642938" y="5500688"/>
            <a:ext cx="77866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lang="en-US" altLang="zh-CN" sz="2400" b="1">
                <a:solidFill>
                  <a:srgbClr val="FF0000"/>
                </a:solidFill>
                <a:latin typeface="Cambria" pitchFamily="18" charset="0"/>
                <a:ea typeface="华文楷体"/>
                <a:cs typeface="华文楷体"/>
              </a:rPr>
              <a:t>preserve 57.9% signal </a:t>
            </a:r>
          </a:p>
          <a:p>
            <a:pPr algn="ctr" latinLnBrk="1"/>
            <a:r>
              <a:rPr lang="en-US" altLang="zh-CN" sz="2400" b="1">
                <a:solidFill>
                  <a:srgbClr val="FF0000"/>
                </a:solidFill>
                <a:latin typeface="Cambria" pitchFamily="18" charset="0"/>
                <a:ea typeface="华文楷体"/>
                <a:cs typeface="华文楷体"/>
              </a:rPr>
              <a:t>reject  98.6% continuum background</a:t>
            </a:r>
            <a:endParaRPr lang="zh-CN" altLang="en-US" sz="2400" b="1">
              <a:solidFill>
                <a:srgbClr val="FF0000"/>
              </a:solidFill>
              <a:latin typeface="Cambria" pitchFamily="18" charset="0"/>
              <a:ea typeface="华文楷体"/>
              <a:cs typeface="华文楷体"/>
            </a:endParaRPr>
          </a:p>
        </p:txBody>
      </p:sp>
      <p:sp>
        <p:nvSpPr>
          <p:cNvPr id="27658" name="TextBox 21"/>
          <p:cNvSpPr txBox="1">
            <a:spLocks noChangeArrowheads="1"/>
          </p:cNvSpPr>
          <p:nvPr/>
        </p:nvSpPr>
        <p:spPr bwMode="auto">
          <a:xfrm>
            <a:off x="5000625" y="23574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endParaRPr lang="zh-CN" altLang="en-US">
              <a:latin typeface="Cambria" pitchFamily="18" charset="0"/>
              <a:ea typeface="华文楷体"/>
              <a:cs typeface="华文楷体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966788"/>
            <a:ext cx="307181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BBbar Background</a:t>
            </a:r>
            <a:endParaRPr lang="zh-CN" altLang="en-US" smtClean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Light particle searches  at Belle</a:t>
            </a:r>
            <a:endParaRPr lang="ko-KR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D10B1-049B-4615-A430-C9184D3CC684}" type="slidenum">
              <a:rPr lang="ko-KR" altLang="en-US"/>
              <a:pPr>
                <a:defRPr/>
              </a:pPr>
              <a:t>13</a:t>
            </a:fld>
            <a:endParaRPr lang="ko-KR" altLang="en-US" dirty="0"/>
          </a:p>
        </p:txBody>
      </p:sp>
      <p:sp>
        <p:nvSpPr>
          <p:cNvPr id="12" name="内容占位符 9"/>
          <p:cNvSpPr txBox="1">
            <a:spLocks/>
          </p:cNvSpPr>
          <p:nvPr/>
        </p:nvSpPr>
        <p:spPr>
          <a:xfrm>
            <a:off x="857250" y="1357313"/>
            <a:ext cx="7429500" cy="48577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</a:pPr>
            <a:r>
              <a:rPr lang="en-US" altLang="zh-CN" sz="3400">
                <a:latin typeface="Cambria" pitchFamily="18" charset="0"/>
                <a:ea typeface="华文楷体"/>
                <a:cs typeface="华文楷体"/>
              </a:rPr>
              <a:t>Charmed B (b→c) decay</a:t>
            </a:r>
            <a:endParaRPr lang="zh-CN" altLang="en-US" sz="3400">
              <a:latin typeface="Cambria" pitchFamily="18" charset="0"/>
              <a:ea typeface="华文楷体"/>
              <a:cs typeface="华文楷体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</a:pPr>
            <a:r>
              <a:rPr kumimoji="1" lang="en-US" altLang="ja-JP" sz="3200">
                <a:solidFill>
                  <a:schemeClr val="tx2"/>
                </a:solidFill>
                <a:latin typeface="Cambria" pitchFamily="18" charset="0"/>
                <a:ea typeface="MS PMincho" pitchFamily="18" charset="-128"/>
              </a:rPr>
              <a:t>|M</a:t>
            </a:r>
            <a:r>
              <a:rPr lang="en-US" altLang="ko-KR" sz="3200" baseline="-25000">
                <a:solidFill>
                  <a:schemeClr val="tx2"/>
                </a:solidFill>
                <a:latin typeface="Cambria" pitchFamily="18" charset="0"/>
                <a:ea typeface="HY견명조"/>
                <a:sym typeface="Wingdings" pitchFamily="2" charset="2"/>
              </a:rPr>
              <a:t>π</a:t>
            </a:r>
            <a:r>
              <a:rPr lang="en-US" altLang="ko-KR" sz="3200" baseline="-26000">
                <a:solidFill>
                  <a:schemeClr val="tx2"/>
                </a:solidFill>
                <a:latin typeface="Cambria" pitchFamily="18" charset="0"/>
                <a:ea typeface="HY견명조"/>
                <a:sym typeface="Symbol" pitchFamily="18" charset="2"/>
              </a:rPr>
              <a:t>K</a:t>
            </a:r>
            <a:r>
              <a:rPr lang="en-US" altLang="ko-KR" sz="3200" baseline="-10000">
                <a:solidFill>
                  <a:schemeClr val="tx2"/>
                </a:solidFill>
                <a:latin typeface="Cambria" pitchFamily="18" charset="0"/>
                <a:ea typeface="HY견명조"/>
                <a:sym typeface="Symbol" pitchFamily="18" charset="2"/>
              </a:rPr>
              <a:t>+</a:t>
            </a:r>
            <a:r>
              <a:rPr lang="en-US" altLang="ko-KR" sz="3200" baseline="-26000">
                <a:solidFill>
                  <a:schemeClr val="tx2"/>
                </a:solidFill>
                <a:latin typeface="Cambria" pitchFamily="18" charset="0"/>
                <a:ea typeface="HY견명조"/>
                <a:sym typeface="Symbol" pitchFamily="18" charset="2"/>
              </a:rPr>
              <a:t>K</a:t>
            </a:r>
            <a:r>
              <a:rPr lang="en-US" altLang="ko-KR" sz="3200" baseline="-10000">
                <a:solidFill>
                  <a:schemeClr val="tx2"/>
                </a:solidFill>
                <a:latin typeface="Cambria" pitchFamily="18" charset="0"/>
                <a:ea typeface="HY견명조"/>
                <a:sym typeface="Symbol" pitchFamily="18" charset="2"/>
              </a:rPr>
              <a:t>-</a:t>
            </a:r>
            <a:r>
              <a:rPr lang="en-US" altLang="ko-KR" sz="3200">
                <a:solidFill>
                  <a:schemeClr val="tx2"/>
                </a:solidFill>
                <a:latin typeface="Cambria" pitchFamily="18" charset="0"/>
                <a:ea typeface="HY견명조"/>
                <a:sym typeface="Symbol" pitchFamily="18" charset="2"/>
              </a:rPr>
              <a:t> -M</a:t>
            </a:r>
            <a:r>
              <a:rPr lang="en-US" altLang="ko-KR" sz="3200" baseline="-25000">
                <a:solidFill>
                  <a:schemeClr val="tx2"/>
                </a:solidFill>
                <a:latin typeface="Cambria" pitchFamily="18" charset="0"/>
                <a:ea typeface="HY견명조"/>
                <a:sym typeface="Symbol" pitchFamily="18" charset="2"/>
              </a:rPr>
              <a:t>D</a:t>
            </a:r>
            <a:r>
              <a:rPr lang="en-US" altLang="ko-KR" sz="3200" baseline="-40000">
                <a:solidFill>
                  <a:schemeClr val="tx2"/>
                </a:solidFill>
                <a:latin typeface="Cambria" pitchFamily="18" charset="0"/>
                <a:ea typeface="HY견명조"/>
                <a:sym typeface="Symbol" pitchFamily="18" charset="2"/>
              </a:rPr>
              <a:t>s</a:t>
            </a:r>
            <a:r>
              <a:rPr lang="en-US" altLang="ko-KR" sz="3200">
                <a:solidFill>
                  <a:schemeClr val="tx2"/>
                </a:solidFill>
                <a:latin typeface="Cambria" pitchFamily="18" charset="0"/>
                <a:ea typeface="HY견명조"/>
                <a:sym typeface="Symbol" pitchFamily="18" charset="2"/>
              </a:rPr>
              <a:t>| &gt; 0.15</a:t>
            </a:r>
            <a:r>
              <a:rPr kumimoji="1" lang="en-US" altLang="ja-JP" sz="3200">
                <a:latin typeface="Cambria" pitchFamily="18" charset="0"/>
                <a:ea typeface="MS PMincho" pitchFamily="18" charset="-128"/>
              </a:rPr>
              <a:t>GeV/c</a:t>
            </a:r>
            <a:r>
              <a:rPr kumimoji="1" lang="en-US" altLang="ja-JP" sz="3200" baseline="30000">
                <a:latin typeface="Cambria" pitchFamily="18" charset="0"/>
                <a:ea typeface="MS PMincho" pitchFamily="18" charset="-128"/>
              </a:rPr>
              <a:t>2</a:t>
            </a:r>
            <a:r>
              <a:rPr kumimoji="1" lang="en-US" altLang="ja-JP" sz="3200">
                <a:latin typeface="Cambria" pitchFamily="18" charset="0"/>
                <a:ea typeface="MS PMincho" pitchFamily="18" charset="-128"/>
              </a:rPr>
              <a:t> 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</a:pPr>
            <a:r>
              <a:rPr kumimoji="1" lang="en-US" altLang="ja-JP" sz="3200">
                <a:solidFill>
                  <a:schemeClr val="tx2"/>
                </a:solidFill>
                <a:latin typeface="Cambria" pitchFamily="18" charset="0"/>
                <a:ea typeface="MS PMincho" pitchFamily="18" charset="-128"/>
              </a:rPr>
              <a:t>|M</a:t>
            </a:r>
            <a:r>
              <a:rPr lang="en-US" altLang="ko-KR" sz="3200" baseline="-25000">
                <a:solidFill>
                  <a:schemeClr val="tx2"/>
                </a:solidFill>
                <a:latin typeface="Cambria" pitchFamily="18" charset="0"/>
                <a:ea typeface="HY견명조"/>
                <a:sym typeface="Symbol" pitchFamily="18" charset="2"/>
              </a:rPr>
              <a:t></a:t>
            </a:r>
            <a:r>
              <a:rPr lang="en-US" altLang="ko-KR" sz="3200" baseline="-10000">
                <a:solidFill>
                  <a:schemeClr val="tx2"/>
                </a:solidFill>
                <a:latin typeface="Cambria" pitchFamily="18" charset="0"/>
                <a:ea typeface="HY견명조"/>
                <a:sym typeface="Symbol" pitchFamily="18" charset="2"/>
              </a:rPr>
              <a:t>0</a:t>
            </a:r>
            <a:r>
              <a:rPr lang="en-US" altLang="ko-KR" sz="3200" baseline="-25000">
                <a:solidFill>
                  <a:schemeClr val="tx2"/>
                </a:solidFill>
                <a:latin typeface="Cambria" pitchFamily="18" charset="0"/>
                <a:ea typeface="HY견명조"/>
                <a:sym typeface="Wingdings" pitchFamily="2" charset="2"/>
              </a:rPr>
              <a:t>π</a:t>
            </a:r>
            <a:r>
              <a:rPr lang="en-US" altLang="ko-KR" sz="3200" baseline="-26000">
                <a:solidFill>
                  <a:schemeClr val="tx2"/>
                </a:solidFill>
                <a:latin typeface="Cambria" pitchFamily="18" charset="0"/>
                <a:ea typeface="HY견명조"/>
                <a:sym typeface="Symbol" pitchFamily="18" charset="2"/>
              </a:rPr>
              <a:t>K</a:t>
            </a:r>
            <a:r>
              <a:rPr lang="en-US" altLang="ko-KR" sz="3200" baseline="-10000">
                <a:solidFill>
                  <a:schemeClr val="tx2"/>
                </a:solidFill>
                <a:latin typeface="Cambria" pitchFamily="18" charset="0"/>
                <a:ea typeface="HY견명조"/>
                <a:sym typeface="Symbol" pitchFamily="18" charset="2"/>
              </a:rPr>
              <a:t>+</a:t>
            </a:r>
            <a:r>
              <a:rPr lang="en-US" altLang="ko-KR" sz="3200" baseline="-26000">
                <a:solidFill>
                  <a:schemeClr val="tx2"/>
                </a:solidFill>
                <a:latin typeface="Cambria" pitchFamily="18" charset="0"/>
                <a:ea typeface="HY견명조"/>
                <a:sym typeface="Symbol" pitchFamily="18" charset="2"/>
              </a:rPr>
              <a:t>K</a:t>
            </a:r>
            <a:r>
              <a:rPr lang="en-US" altLang="ko-KR" sz="3200" baseline="-10000">
                <a:solidFill>
                  <a:schemeClr val="tx2"/>
                </a:solidFill>
                <a:latin typeface="Cambria" pitchFamily="18" charset="0"/>
                <a:ea typeface="HY견명조"/>
                <a:sym typeface="Symbol" pitchFamily="18" charset="2"/>
              </a:rPr>
              <a:t>-</a:t>
            </a:r>
            <a:r>
              <a:rPr lang="en-US" altLang="ko-KR" sz="3200">
                <a:solidFill>
                  <a:schemeClr val="tx2"/>
                </a:solidFill>
                <a:latin typeface="Cambria" pitchFamily="18" charset="0"/>
                <a:ea typeface="HY견명조"/>
                <a:sym typeface="Symbol" pitchFamily="18" charset="2"/>
              </a:rPr>
              <a:t>M</a:t>
            </a:r>
            <a:r>
              <a:rPr lang="en-US" altLang="ko-KR" sz="3200" baseline="-25000">
                <a:solidFill>
                  <a:schemeClr val="tx2"/>
                </a:solidFill>
                <a:latin typeface="Cambria" pitchFamily="18" charset="0"/>
                <a:ea typeface="HY견명조"/>
                <a:sym typeface="Symbol" pitchFamily="18" charset="2"/>
              </a:rPr>
              <a:t>D</a:t>
            </a:r>
            <a:r>
              <a:rPr lang="en-US" altLang="ko-KR" sz="3200" baseline="-40000">
                <a:solidFill>
                  <a:schemeClr val="tx2"/>
                </a:solidFill>
                <a:latin typeface="Cambria" pitchFamily="18" charset="0"/>
                <a:ea typeface="HY견명조"/>
                <a:sym typeface="Symbol" pitchFamily="18" charset="2"/>
              </a:rPr>
              <a:t>s</a:t>
            </a:r>
            <a:r>
              <a:rPr lang="en-US" altLang="ko-KR" sz="3200">
                <a:solidFill>
                  <a:schemeClr val="tx2"/>
                </a:solidFill>
                <a:latin typeface="Cambria" pitchFamily="18" charset="0"/>
                <a:ea typeface="HY견명조"/>
                <a:sym typeface="Symbol" pitchFamily="18" charset="2"/>
              </a:rPr>
              <a:t>|&gt;0.15</a:t>
            </a:r>
            <a:r>
              <a:rPr kumimoji="1" lang="en-US" altLang="ja-JP" sz="3200">
                <a:latin typeface="Cambria" pitchFamily="18" charset="0"/>
                <a:ea typeface="MS PMincho" pitchFamily="18" charset="-128"/>
              </a:rPr>
              <a:t>GeV/c</a:t>
            </a:r>
            <a:r>
              <a:rPr kumimoji="1" lang="en-US" altLang="ja-JP" sz="3200" baseline="30000">
                <a:latin typeface="Cambria" pitchFamily="18" charset="0"/>
                <a:ea typeface="MS PMincho" pitchFamily="18" charset="-128"/>
              </a:rPr>
              <a:t>2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</a:pPr>
            <a:r>
              <a:rPr kumimoji="1" lang="en-US" altLang="ja-JP" sz="3200">
                <a:latin typeface="Cambria" pitchFamily="18" charset="0"/>
                <a:ea typeface="MS PMincho" pitchFamily="18" charset="-128"/>
              </a:rPr>
              <a:t> </a:t>
            </a:r>
            <a:r>
              <a:rPr kumimoji="1" lang="en-US" altLang="ja-JP" sz="3200">
                <a:solidFill>
                  <a:schemeClr val="tx2"/>
                </a:solidFill>
                <a:latin typeface="Cambria" pitchFamily="18" charset="0"/>
                <a:ea typeface="MS PMincho" pitchFamily="18" charset="-128"/>
              </a:rPr>
              <a:t>M</a:t>
            </a:r>
            <a:r>
              <a:rPr lang="en-US" altLang="ko-KR" sz="3200" baseline="-25000">
                <a:solidFill>
                  <a:schemeClr val="tx2"/>
                </a:solidFill>
                <a:latin typeface="Cambria" pitchFamily="18" charset="0"/>
                <a:ea typeface="HY견명조"/>
                <a:sym typeface="Wingdings" pitchFamily="2" charset="2"/>
              </a:rPr>
              <a:t>π</a:t>
            </a:r>
            <a:r>
              <a:rPr lang="en-US" altLang="ko-KR" sz="3200" baseline="-10000">
                <a:solidFill>
                  <a:schemeClr val="tx2"/>
                </a:solidFill>
                <a:latin typeface="Cambria" pitchFamily="18" charset="0"/>
                <a:ea typeface="HY견명조"/>
                <a:sym typeface="Wingdings" pitchFamily="2" charset="2"/>
              </a:rPr>
              <a:t>+</a:t>
            </a:r>
            <a:r>
              <a:rPr lang="en-US" altLang="ko-KR" sz="3200" baseline="-25000">
                <a:solidFill>
                  <a:schemeClr val="tx2"/>
                </a:solidFill>
                <a:latin typeface="Cambria" pitchFamily="18" charset="0"/>
                <a:ea typeface="HY견명조"/>
                <a:sym typeface="Symbol" pitchFamily="18" charset="2"/>
              </a:rPr>
              <a:t></a:t>
            </a:r>
            <a:r>
              <a:rPr lang="en-US" altLang="ko-KR" sz="3200" baseline="-10000">
                <a:solidFill>
                  <a:schemeClr val="tx2"/>
                </a:solidFill>
                <a:latin typeface="Cambria" pitchFamily="18" charset="0"/>
                <a:ea typeface="HY견명조"/>
                <a:sym typeface="Symbol" pitchFamily="18" charset="2"/>
              </a:rPr>
              <a:t>-</a:t>
            </a:r>
            <a:r>
              <a:rPr lang="en-US" altLang="ko-KR" sz="3200" baseline="-25000">
                <a:solidFill>
                  <a:schemeClr val="tx2"/>
                </a:solidFill>
                <a:latin typeface="Cambria" pitchFamily="18" charset="0"/>
                <a:ea typeface="HY견명조"/>
                <a:sym typeface="Symbol" pitchFamily="18" charset="2"/>
              </a:rPr>
              <a:t></a:t>
            </a:r>
            <a:r>
              <a:rPr lang="en-US" altLang="ko-KR" sz="3200" baseline="-10000">
                <a:solidFill>
                  <a:schemeClr val="tx2"/>
                </a:solidFill>
                <a:latin typeface="Cambria" pitchFamily="18" charset="0"/>
                <a:ea typeface="HY견명조"/>
                <a:sym typeface="Symbol" pitchFamily="18" charset="2"/>
              </a:rPr>
              <a:t>0</a:t>
            </a:r>
            <a:r>
              <a:rPr lang="en-US" altLang="ko-KR" sz="3200" baseline="-26000">
                <a:solidFill>
                  <a:schemeClr val="tx2"/>
                </a:solidFill>
                <a:latin typeface="Cambria" pitchFamily="18" charset="0"/>
                <a:ea typeface="HY견명조"/>
                <a:sym typeface="Symbol" pitchFamily="18" charset="2"/>
              </a:rPr>
              <a:t>K</a:t>
            </a:r>
            <a:r>
              <a:rPr lang="en-US" altLang="ko-KR" sz="3200" baseline="-10000">
                <a:solidFill>
                  <a:schemeClr val="tx2"/>
                </a:solidFill>
                <a:latin typeface="Cambria" pitchFamily="18" charset="0"/>
                <a:ea typeface="HY견명조"/>
                <a:sym typeface="Symbol" pitchFamily="18" charset="2"/>
              </a:rPr>
              <a:t>+</a:t>
            </a:r>
            <a:r>
              <a:rPr lang="en-US" altLang="ko-KR" sz="3200" baseline="-26000">
                <a:solidFill>
                  <a:schemeClr val="tx2"/>
                </a:solidFill>
                <a:latin typeface="Cambria" pitchFamily="18" charset="0"/>
                <a:ea typeface="HY견명조"/>
                <a:sym typeface="Symbol" pitchFamily="18" charset="2"/>
              </a:rPr>
              <a:t>K</a:t>
            </a:r>
            <a:r>
              <a:rPr lang="en-US" altLang="ko-KR" sz="3200" baseline="-10000">
                <a:solidFill>
                  <a:schemeClr val="tx2"/>
                </a:solidFill>
                <a:latin typeface="Cambria" pitchFamily="18" charset="0"/>
                <a:ea typeface="HY견명조"/>
                <a:sym typeface="Symbol" pitchFamily="18" charset="2"/>
              </a:rPr>
              <a:t>-</a:t>
            </a:r>
            <a:r>
              <a:rPr lang="en-US" altLang="ko-KR" sz="3200">
                <a:solidFill>
                  <a:schemeClr val="tx2"/>
                </a:solidFill>
                <a:latin typeface="Cambria" pitchFamily="18" charset="0"/>
                <a:ea typeface="HY견명조"/>
                <a:sym typeface="Symbol" pitchFamily="18" charset="2"/>
              </a:rPr>
              <a:t> &gt;2.2</a:t>
            </a:r>
            <a:r>
              <a:rPr kumimoji="1" lang="en-US" altLang="ja-JP" sz="3200">
                <a:latin typeface="Cambria" pitchFamily="18" charset="0"/>
                <a:ea typeface="MS PMincho" pitchFamily="18" charset="-128"/>
              </a:rPr>
              <a:t>GeV/c</a:t>
            </a:r>
            <a:r>
              <a:rPr kumimoji="1" lang="en-US" altLang="ja-JP" sz="3200" baseline="30000">
                <a:latin typeface="Cambria" pitchFamily="18" charset="0"/>
                <a:ea typeface="MS PMincho" pitchFamily="18" charset="-128"/>
              </a:rPr>
              <a:t>2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</a:pPr>
            <a:endParaRPr kumimoji="1" lang="en-US" altLang="ja-JP" sz="3200" baseline="30000">
              <a:latin typeface="Cambria" pitchFamily="18" charset="0"/>
              <a:ea typeface="MS PMincho" pitchFamily="18" charset="-128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</a:pPr>
            <a:endParaRPr kumimoji="1" lang="en-US" altLang="ja-JP" sz="3200">
              <a:latin typeface="Cambria" pitchFamily="18" charset="0"/>
              <a:ea typeface="MS PMincho" pitchFamily="18" charset="-128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</a:pPr>
            <a:endParaRPr kumimoji="1" lang="en-US" altLang="ja-JP" sz="3200">
              <a:latin typeface="Cambria" pitchFamily="18" charset="0"/>
              <a:ea typeface="MS PMincho" pitchFamily="18" charset="-128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</a:pPr>
            <a:endParaRPr kumimoji="1" lang="en-US" altLang="ja-JP" sz="3200">
              <a:latin typeface="Cambria" pitchFamily="18" charset="0"/>
              <a:ea typeface="MS PMincho" pitchFamily="18" charset="-128"/>
            </a:endParaRP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</a:pPr>
            <a:endParaRPr kumimoji="1" lang="en-US" altLang="ja-JP" sz="3200">
              <a:latin typeface="Cambria" pitchFamily="18" charset="0"/>
              <a:ea typeface="MS PMincho" pitchFamily="18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</a:pPr>
            <a:r>
              <a:rPr lang="en-US" altLang="zh-CN" sz="3400">
                <a:latin typeface="Cambria" pitchFamily="18" charset="0"/>
                <a:ea typeface="华文楷体"/>
                <a:cs typeface="华文楷体"/>
              </a:rPr>
              <a:t>Charmless B decay is negligible    </a:t>
            </a:r>
            <a:endParaRPr lang="zh-CN" altLang="en-US" sz="3100">
              <a:latin typeface="Cambria" pitchFamily="18" charset="0"/>
              <a:ea typeface="华文楷体"/>
              <a:cs typeface="华文楷体"/>
            </a:endParaRPr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3571875"/>
            <a:ext cx="271462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3568700"/>
            <a:ext cx="26860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3571875"/>
            <a:ext cx="2686050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直接连接符 21"/>
          <p:cNvCxnSpPr/>
          <p:nvPr/>
        </p:nvCxnSpPr>
        <p:spPr>
          <a:xfrm rot="16200000" flipH="1">
            <a:off x="1794668" y="4491832"/>
            <a:ext cx="18399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rot="16200000" flipH="1">
            <a:off x="1437481" y="4491832"/>
            <a:ext cx="18399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rot="16200000" flipH="1">
            <a:off x="4509293" y="4491832"/>
            <a:ext cx="18399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16200000" flipH="1">
            <a:off x="4152106" y="4491832"/>
            <a:ext cx="18399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rot="16200000" flipH="1">
            <a:off x="6652419" y="4420394"/>
            <a:ext cx="18399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Result </a:t>
            </a:r>
            <a:endParaRPr lang="zh-CN" altLang="en-US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Light particle searches  at Belle</a:t>
            </a:r>
            <a:endParaRPr lang="ko-KR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B5F4F4-D53A-44FF-B891-33F885E81945}" type="slidenum">
              <a:rPr lang="ko-KR" altLang="en-US"/>
              <a:pPr>
                <a:defRPr/>
              </a:pPr>
              <a:t>14</a:t>
            </a:fld>
            <a:endParaRPr lang="ko-KR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86313" y="3286125"/>
            <a:ext cx="4071937" cy="85725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zh-CN" dirty="0" smtClean="0">
                <a:cs typeface="+mn-cs"/>
              </a:rPr>
              <a:t>signal yield :</a:t>
            </a:r>
          </a:p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zh-CN" dirty="0" smtClean="0">
                <a:cs typeface="+mn-cs"/>
              </a:rPr>
              <a:t> branch ratio of B</a:t>
            </a:r>
            <a:r>
              <a:rPr lang="en-US" altLang="zh-CN" baseline="30000" dirty="0" smtClean="0">
                <a:cs typeface="+mn-cs"/>
              </a:rPr>
              <a:t>±</a:t>
            </a:r>
            <a:r>
              <a:rPr lang="en-US" altLang="zh-CN" dirty="0" smtClean="0">
                <a:cs typeface="+mn-cs"/>
              </a:rPr>
              <a:t> </a:t>
            </a:r>
            <a:r>
              <a:rPr lang="en-US" altLang="ko-KR" dirty="0" smtClean="0">
                <a:cs typeface="+mn-cs"/>
                <a:sym typeface="Wingdings" pitchFamily="2" charset="2"/>
              </a:rPr>
              <a:t></a:t>
            </a:r>
            <a:r>
              <a:rPr lang="en-US" altLang="zh-CN" dirty="0" smtClean="0">
                <a:cs typeface="+mn-cs"/>
              </a:rPr>
              <a:t> K</a:t>
            </a:r>
            <a:r>
              <a:rPr lang="en-US" altLang="zh-CN" baseline="30000" dirty="0" smtClean="0">
                <a:cs typeface="+mn-cs"/>
              </a:rPr>
              <a:t>±</a:t>
            </a:r>
            <a:r>
              <a:rPr lang="el-GR" altLang="zh-CN" dirty="0" smtClean="0">
                <a:cs typeface="+mn-cs"/>
              </a:rPr>
              <a:t>ωφ </a:t>
            </a:r>
            <a:r>
              <a:rPr lang="en-US" altLang="zh-CN" dirty="0" smtClean="0">
                <a:cs typeface="+mn-cs"/>
              </a:rPr>
              <a:t>:</a:t>
            </a:r>
          </a:p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endParaRPr lang="en-US" altLang="zh-CN" dirty="0" smtClean="0">
              <a:cs typeface="+mn-cs"/>
            </a:endParaRPr>
          </a:p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endParaRPr lang="en-US" altLang="zh-CN" dirty="0" smtClean="0">
              <a:cs typeface="+mn-cs"/>
            </a:endParaRPr>
          </a:p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endParaRPr lang="en-US" altLang="zh-CN" dirty="0" smtClean="0">
              <a:cs typeface="+mn-cs"/>
            </a:endParaRPr>
          </a:p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endParaRPr lang="zh-CN" altLang="en-US" dirty="0">
              <a:cs typeface="+mn-cs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5715000" y="2000250"/>
            <a:ext cx="3214688" cy="10001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defRPr/>
            </a:pPr>
            <a:r>
              <a:rPr lang="en-US" altLang="zh-CN" sz="3200" dirty="0">
                <a:latin typeface="+mn-lt"/>
                <a:ea typeface="+mn-ea"/>
                <a:cs typeface="+mn-cs"/>
              </a:rPr>
              <a:t>signal region: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latin typeface="+mn-lt"/>
                <a:ea typeface="+mn-ea"/>
                <a:cs typeface="+mn-cs"/>
                <a:sym typeface="Symbol"/>
              </a:rPr>
              <a:t>-0.15 </a:t>
            </a:r>
            <a:r>
              <a:rPr lang="en-US" altLang="ko-KR" dirty="0" err="1">
                <a:latin typeface="+mn-lt"/>
                <a:ea typeface="+mn-ea"/>
                <a:cs typeface="+mn-cs"/>
                <a:sym typeface="Symbol"/>
              </a:rPr>
              <a:t>GeV</a:t>
            </a:r>
            <a:r>
              <a:rPr lang="en-US" altLang="ko-KR" dirty="0">
                <a:latin typeface="+mn-lt"/>
                <a:ea typeface="+mn-ea"/>
                <a:cs typeface="+mn-cs"/>
                <a:sym typeface="Symbol"/>
              </a:rPr>
              <a:t>&lt;E&lt;0.05 </a:t>
            </a:r>
            <a:r>
              <a:rPr lang="en-US" altLang="ko-KR" dirty="0" err="1">
                <a:latin typeface="+mn-lt"/>
                <a:ea typeface="+mn-ea"/>
                <a:cs typeface="+mn-cs"/>
                <a:sym typeface="Symbol"/>
              </a:rPr>
              <a:t>GeV</a:t>
            </a:r>
            <a:r>
              <a:rPr lang="en-US" altLang="ko-KR" dirty="0">
                <a:latin typeface="+mn-lt"/>
                <a:ea typeface="+mn-ea"/>
                <a:cs typeface="+mn-cs"/>
                <a:sym typeface="Symbol"/>
              </a:rPr>
              <a:t> 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latin typeface="+mn-lt"/>
                <a:ea typeface="+mn-ea"/>
                <a:cs typeface="+mn-cs"/>
                <a:sym typeface="Symbol"/>
              </a:rPr>
              <a:t>5.27</a:t>
            </a:r>
            <a:r>
              <a:rPr kumimoji="1" lang="en-US" altLang="ja-JP" dirty="0"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dirty="0" err="1">
                <a:latin typeface="+mn-lt"/>
                <a:ea typeface="+mn-ea"/>
                <a:cs typeface="+mn-cs"/>
              </a:rPr>
              <a:t>GeV</a:t>
            </a:r>
            <a:r>
              <a:rPr kumimoji="1" lang="en-US" altLang="ja-JP" dirty="0">
                <a:latin typeface="+mn-lt"/>
                <a:ea typeface="+mn-ea"/>
                <a:cs typeface="+mn-cs"/>
              </a:rPr>
              <a:t>/c</a:t>
            </a:r>
            <a:r>
              <a:rPr kumimoji="1" lang="en-US" altLang="ja-JP" baseline="30000" dirty="0">
                <a:latin typeface="+mn-lt"/>
                <a:ea typeface="+mn-ea"/>
                <a:cs typeface="+mn-cs"/>
              </a:rPr>
              <a:t>2 </a:t>
            </a:r>
            <a:r>
              <a:rPr lang="en-US" altLang="ko-KR" dirty="0">
                <a:latin typeface="+mn-lt"/>
                <a:ea typeface="+mn-ea"/>
                <a:cs typeface="+mn-cs"/>
                <a:sym typeface="Symbol"/>
              </a:rPr>
              <a:t>&lt;</a:t>
            </a:r>
            <a:r>
              <a:rPr lang="en-US" altLang="ko-KR" dirty="0" err="1">
                <a:latin typeface="+mn-lt"/>
                <a:ea typeface="+mn-ea"/>
                <a:cs typeface="+mn-cs"/>
                <a:sym typeface="Symbol"/>
              </a:rPr>
              <a:t>M</a:t>
            </a:r>
            <a:r>
              <a:rPr lang="en-US" altLang="ko-KR" baseline="-25000" dirty="0" err="1">
                <a:latin typeface="+mn-lt"/>
                <a:ea typeface="+mn-ea"/>
                <a:cs typeface="+mn-cs"/>
                <a:sym typeface="Symbol"/>
              </a:rPr>
              <a:t>bc</a:t>
            </a:r>
            <a:r>
              <a:rPr lang="en-US" altLang="ko-KR" baseline="-25000" dirty="0">
                <a:latin typeface="+mn-lt"/>
                <a:ea typeface="+mn-ea"/>
                <a:cs typeface="+mn-cs"/>
                <a:sym typeface="Symbol"/>
              </a:rPr>
              <a:t> </a:t>
            </a:r>
            <a:r>
              <a:rPr lang="en-US" altLang="ko-KR" dirty="0">
                <a:latin typeface="+mn-lt"/>
                <a:ea typeface="+mn-ea"/>
                <a:cs typeface="+mn-cs"/>
                <a:sym typeface="Symbol"/>
              </a:rPr>
              <a:t>&lt;5.29</a:t>
            </a:r>
            <a:r>
              <a:rPr kumimoji="1" lang="en-US" altLang="ja-JP" dirty="0"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dirty="0" err="1">
                <a:latin typeface="+mn-lt"/>
                <a:ea typeface="+mn-ea"/>
                <a:cs typeface="+mn-cs"/>
              </a:rPr>
              <a:t>GeV</a:t>
            </a:r>
            <a:r>
              <a:rPr kumimoji="1" lang="en-US" altLang="ja-JP" dirty="0">
                <a:latin typeface="+mn-lt"/>
                <a:ea typeface="+mn-ea"/>
                <a:cs typeface="+mn-cs"/>
              </a:rPr>
              <a:t>/c</a:t>
            </a:r>
            <a:r>
              <a:rPr kumimoji="1" lang="en-US" altLang="ja-JP" baseline="30000" dirty="0">
                <a:latin typeface="+mn-lt"/>
                <a:ea typeface="+mn-ea"/>
                <a:cs typeface="+mn-cs"/>
              </a:rPr>
              <a:t>2</a:t>
            </a:r>
            <a:endParaRPr lang="en-US" altLang="ko-KR" dirty="0">
              <a:latin typeface="+mn-lt"/>
              <a:ea typeface="+mn-ea"/>
              <a:cs typeface="+mn-cs"/>
              <a:sym typeface="Symbol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defRPr/>
            </a:pPr>
            <a:endParaRPr lang="en-US" altLang="zh-CN" sz="3200" dirty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defRPr/>
            </a:pPr>
            <a:endParaRPr lang="zh-CN" altLang="en-US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29706" name="TextBox 10"/>
          <p:cNvSpPr txBox="1">
            <a:spLocks noChangeArrowheads="1"/>
          </p:cNvSpPr>
          <p:nvPr/>
        </p:nvSpPr>
        <p:spPr bwMode="auto">
          <a:xfrm>
            <a:off x="714375" y="1143000"/>
            <a:ext cx="75707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lang="en-US" altLang="zh-CN" sz="2400" b="1">
                <a:latin typeface="Cambria" pitchFamily="18" charset="0"/>
                <a:ea typeface="华文楷体"/>
                <a:cs typeface="华文楷体"/>
              </a:rPr>
              <a:t>  4D extended unbinned ML fit is performed 605fb</a:t>
            </a:r>
            <a:r>
              <a:rPr lang="en-US" altLang="zh-CN" sz="2400" b="1" baseline="30000">
                <a:latin typeface="Cambria" pitchFamily="18" charset="0"/>
                <a:ea typeface="华文楷体"/>
                <a:cs typeface="华文楷体"/>
              </a:rPr>
              <a:t>-1</a:t>
            </a:r>
          </a:p>
          <a:p>
            <a:pPr latinLnBrk="1"/>
            <a:r>
              <a:rPr lang="en-US" altLang="zh-CN">
                <a:latin typeface="Cambria" pitchFamily="18" charset="0"/>
                <a:ea typeface="华文楷体"/>
                <a:cs typeface="华文楷体"/>
              </a:rPr>
              <a:t> </a:t>
            </a:r>
            <a:endParaRPr lang="zh-CN" altLang="en-US">
              <a:latin typeface="Cambria" pitchFamily="18" charset="0"/>
              <a:ea typeface="华文楷体"/>
              <a:cs typeface="华文楷体"/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5118100" y="3929063"/>
          <a:ext cx="3502025" cy="523875"/>
        </p:xfrm>
        <a:graphic>
          <a:graphicData uri="http://schemas.openxmlformats.org/presentationml/2006/ole">
            <p:oleObj spid="_x0000_s29698" name="公式" r:id="rId3" imgW="1612800" imgH="241200" progId="Equation.3">
              <p:embed/>
            </p:oleObj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6786563" y="3143250"/>
          <a:ext cx="1071562" cy="550863"/>
        </p:xfrm>
        <a:graphic>
          <a:graphicData uri="http://schemas.openxmlformats.org/presentationml/2006/ole">
            <p:oleObj spid="_x0000_s29699" name="公式" r:id="rId4" imgW="469800" imgH="241200" progId="Equation.3">
              <p:embed/>
            </p:oleObj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5000625" y="5143500"/>
          <a:ext cx="3860800" cy="495300"/>
        </p:xfrm>
        <a:graphic>
          <a:graphicData uri="http://schemas.openxmlformats.org/presentationml/2006/ole">
            <p:oleObj spid="_x0000_s29700" name="公式" r:id="rId5" imgW="1777680" imgH="228600" progId="Equation.3">
              <p:embed/>
            </p:oleObj>
          </a:graphicData>
        </a:graphic>
      </p:graphicFrame>
      <p:sp>
        <p:nvSpPr>
          <p:cNvPr id="29707" name="Rectangle 64"/>
          <p:cNvSpPr>
            <a:spLocks noChangeArrowheads="1"/>
          </p:cNvSpPr>
          <p:nvPr/>
        </p:nvSpPr>
        <p:spPr bwMode="auto">
          <a:xfrm>
            <a:off x="5000625" y="5000625"/>
            <a:ext cx="3857625" cy="100012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latinLnBrk="1"/>
            <a:endParaRPr lang="zh-CN" altLang="en-US">
              <a:latin typeface="Cambria" pitchFamily="18" charset="0"/>
              <a:ea typeface="华文楷体"/>
              <a:cs typeface="华文楷体"/>
            </a:endParaRPr>
          </a:p>
        </p:txBody>
      </p:sp>
      <p:sp>
        <p:nvSpPr>
          <p:cNvPr id="29708" name="TextBox 16"/>
          <p:cNvSpPr txBox="1">
            <a:spLocks noChangeArrowheads="1"/>
          </p:cNvSpPr>
          <p:nvPr/>
        </p:nvSpPr>
        <p:spPr bwMode="auto">
          <a:xfrm>
            <a:off x="7429500" y="5643563"/>
            <a:ext cx="1322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zh-CN" sz="2000" b="1">
                <a:latin typeface="Cambria" pitchFamily="18" charset="0"/>
                <a:ea typeface="华文楷体"/>
                <a:cs typeface="华文楷体"/>
              </a:rPr>
              <a:t>@90%C.L</a:t>
            </a:r>
            <a:endParaRPr lang="zh-CN" altLang="en-US" sz="2000" b="1">
              <a:latin typeface="Cambria" pitchFamily="18" charset="0"/>
              <a:ea typeface="华文楷体"/>
              <a:cs typeface="华文楷体"/>
            </a:endParaRPr>
          </a:p>
        </p:txBody>
      </p:sp>
      <p:pic>
        <p:nvPicPr>
          <p:cNvPr id="29709" name="图片 17" descr="result_sig_color.ep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1714500"/>
            <a:ext cx="4640263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0" name="TextBox 7"/>
          <p:cNvSpPr txBox="1">
            <a:spLocks noChangeArrowheads="1"/>
          </p:cNvSpPr>
          <p:nvPr/>
        </p:nvSpPr>
        <p:spPr bwMode="auto">
          <a:xfrm>
            <a:off x="4714875" y="1714500"/>
            <a:ext cx="9286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zh-CN" sz="1600">
                <a:solidFill>
                  <a:srgbClr val="FF0000"/>
                </a:solidFill>
                <a:latin typeface="Cambria" pitchFamily="18" charset="0"/>
                <a:ea typeface="华文楷体"/>
                <a:cs typeface="华文楷体"/>
              </a:rPr>
              <a:t>signal</a:t>
            </a:r>
          </a:p>
          <a:p>
            <a:pPr latinLnBrk="1"/>
            <a:r>
              <a:rPr lang="en-US" altLang="zh-CN" sz="1600">
                <a:solidFill>
                  <a:srgbClr val="00B050"/>
                </a:solidFill>
                <a:latin typeface="Cambria" pitchFamily="18" charset="0"/>
                <a:ea typeface="华文楷体"/>
                <a:cs typeface="华文楷体"/>
              </a:rPr>
              <a:t>qqbar</a:t>
            </a:r>
          </a:p>
          <a:p>
            <a:pPr latinLnBrk="1"/>
            <a:r>
              <a:rPr lang="en-US" altLang="zh-CN" sz="1600">
                <a:solidFill>
                  <a:srgbClr val="0000FF"/>
                </a:solidFill>
                <a:latin typeface="Cambria" pitchFamily="18" charset="0"/>
                <a:ea typeface="华文楷体"/>
                <a:cs typeface="华文楷体"/>
              </a:rPr>
              <a:t>BBbar</a:t>
            </a:r>
          </a:p>
          <a:p>
            <a:pPr latinLnBrk="1"/>
            <a:r>
              <a:rPr lang="en-US" altLang="zh-CN" sz="1600">
                <a:latin typeface="Cambria" pitchFamily="18" charset="0"/>
                <a:ea typeface="华文楷体"/>
                <a:cs typeface="华文楷体"/>
              </a:rPr>
              <a:t>total</a:t>
            </a:r>
            <a:endParaRPr lang="zh-CN" altLang="en-US" sz="1600">
              <a:latin typeface="Cambria" pitchFamily="18" charset="0"/>
              <a:ea typeface="华文楷体"/>
              <a:cs typeface="华文楷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785938"/>
            <a:ext cx="2928938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Result</a:t>
            </a:r>
            <a:endParaRPr lang="zh-CN" altLang="en-US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Light particle searches  at Belle</a:t>
            </a:r>
            <a:endParaRPr lang="ko-KR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54428-6757-462E-B8D9-E54BE7803C08}" type="slidenum">
              <a:rPr lang="ko-KR" altLang="en-US"/>
              <a:pPr>
                <a:defRPr/>
              </a:pPr>
              <a:t>15</a:t>
            </a:fld>
            <a:endParaRPr lang="ko-KR" altLang="en-US" dirty="0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2643188" y="4929188"/>
          <a:ext cx="857250" cy="509587"/>
        </p:xfrm>
        <a:graphic>
          <a:graphicData uri="http://schemas.openxmlformats.org/presentationml/2006/ole">
            <p:oleObj spid="_x0000_s28675" name="公式" r:id="rId4" imgW="406080" imgH="241200" progId="Equation.3">
              <p:embed/>
            </p:oleObj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3786188" y="5143500"/>
          <a:ext cx="5046662" cy="495300"/>
        </p:xfrm>
        <a:graphic>
          <a:graphicData uri="http://schemas.openxmlformats.org/presentationml/2006/ole">
            <p:oleObj spid="_x0000_s28676" name="公式" r:id="rId5" imgW="2323800" imgH="228600" progId="Equation.3">
              <p:embed/>
            </p:oleObj>
          </a:graphicData>
        </a:graphic>
      </p:graphicFrame>
      <p:sp>
        <p:nvSpPr>
          <p:cNvPr id="28681" name="TextBox 14"/>
          <p:cNvSpPr txBox="1">
            <a:spLocks noChangeArrowheads="1"/>
          </p:cNvSpPr>
          <p:nvPr/>
        </p:nvSpPr>
        <p:spPr bwMode="auto">
          <a:xfrm>
            <a:off x="857250" y="1428750"/>
            <a:ext cx="7643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lang="en-US" altLang="zh-CN" sz="2000" b="1">
                <a:solidFill>
                  <a:srgbClr val="FF0000"/>
                </a:solidFill>
                <a:latin typeface="Cambria" pitchFamily="18" charset="0"/>
                <a:ea typeface="华文楷体"/>
                <a:cs typeface="华文楷体"/>
              </a:rPr>
              <a:t>NO</a:t>
            </a:r>
            <a:r>
              <a:rPr lang="en-US" altLang="zh-CN" sz="2000" b="1">
                <a:latin typeface="Cambria" pitchFamily="18" charset="0"/>
                <a:ea typeface="华文楷体"/>
                <a:cs typeface="华文楷体"/>
              </a:rPr>
              <a:t> significant signal is observed in </a:t>
            </a:r>
            <a:r>
              <a:rPr lang="el-GR" altLang="zh-CN" sz="2000" b="1">
                <a:latin typeface="Cambria" pitchFamily="18" charset="0"/>
                <a:ea typeface="华文楷体"/>
                <a:cs typeface="华文楷体"/>
              </a:rPr>
              <a:t>ωφ</a:t>
            </a:r>
            <a:r>
              <a:rPr lang="en-US" altLang="zh-CN" sz="2000" b="1">
                <a:latin typeface="Cambria" pitchFamily="18" charset="0"/>
                <a:ea typeface="华文楷体"/>
                <a:cs typeface="华文楷体"/>
              </a:rPr>
              <a:t> mass spectrum</a:t>
            </a:r>
            <a:endParaRPr lang="zh-CN" altLang="en-US" sz="2000" b="1">
              <a:latin typeface="Cambria" pitchFamily="18" charset="0"/>
              <a:ea typeface="华文楷体"/>
              <a:cs typeface="华文楷体"/>
            </a:endParaRPr>
          </a:p>
        </p:txBody>
      </p:sp>
      <p:sp>
        <p:nvSpPr>
          <p:cNvPr id="28682" name="Rectangle 64"/>
          <p:cNvSpPr>
            <a:spLocks noChangeArrowheads="1"/>
          </p:cNvSpPr>
          <p:nvPr/>
        </p:nvSpPr>
        <p:spPr bwMode="auto">
          <a:xfrm>
            <a:off x="3857625" y="5000625"/>
            <a:ext cx="4929188" cy="100012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latinLnBrk="1"/>
            <a:endParaRPr lang="zh-CN" altLang="en-US">
              <a:latin typeface="Cambria" pitchFamily="18" charset="0"/>
              <a:ea typeface="华文楷体"/>
              <a:cs typeface="华文楷体"/>
            </a:endParaRPr>
          </a:p>
        </p:txBody>
      </p:sp>
      <p:sp>
        <p:nvSpPr>
          <p:cNvPr id="28683" name="TextBox 16"/>
          <p:cNvSpPr txBox="1">
            <a:spLocks noChangeArrowheads="1"/>
          </p:cNvSpPr>
          <p:nvPr/>
        </p:nvSpPr>
        <p:spPr bwMode="auto">
          <a:xfrm>
            <a:off x="7332663" y="5572125"/>
            <a:ext cx="1322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zh-CN" sz="2000" b="1">
                <a:latin typeface="Cambria" pitchFamily="18" charset="0"/>
                <a:ea typeface="华文楷体"/>
                <a:cs typeface="华文楷体"/>
              </a:rPr>
              <a:t>@90%C.L</a:t>
            </a:r>
            <a:endParaRPr lang="zh-CN" altLang="en-US" sz="2000" b="1">
              <a:latin typeface="Cambria" pitchFamily="18" charset="0"/>
              <a:ea typeface="华文楷体"/>
              <a:cs typeface="华文楷体"/>
            </a:endParaRP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4714875" y="3929063"/>
            <a:ext cx="3857625" cy="714375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zh-CN" dirty="0" smtClean="0">
                <a:cs typeface="+mn-cs"/>
              </a:rPr>
              <a:t>Do not use D</a:t>
            </a:r>
            <a:r>
              <a:rPr lang="en-US" altLang="zh-CN" baseline="30000" dirty="0" smtClean="0">
                <a:cs typeface="+mn-cs"/>
              </a:rPr>
              <a:t>0</a:t>
            </a:r>
            <a:r>
              <a:rPr lang="en-US" altLang="zh-CN" dirty="0" smtClean="0">
                <a:cs typeface="+mn-cs"/>
              </a:rPr>
              <a:t> and D</a:t>
            </a:r>
            <a:r>
              <a:rPr lang="en-US" altLang="zh-CN" baseline="-25000" dirty="0" smtClean="0">
                <a:cs typeface="+mn-cs"/>
              </a:rPr>
              <a:t>s</a:t>
            </a:r>
            <a:r>
              <a:rPr lang="en-US" altLang="zh-CN" dirty="0" smtClean="0">
                <a:cs typeface="+mn-cs"/>
              </a:rPr>
              <a:t> mass veto to exclude D</a:t>
            </a:r>
            <a:r>
              <a:rPr lang="en-US" altLang="zh-CN" baseline="30000" dirty="0" smtClean="0">
                <a:cs typeface="+mn-cs"/>
              </a:rPr>
              <a:t>0</a:t>
            </a:r>
            <a:r>
              <a:rPr lang="en-US" altLang="zh-CN" dirty="0" smtClean="0">
                <a:cs typeface="+mn-cs"/>
              </a:rPr>
              <a:t>  and D</a:t>
            </a:r>
            <a:r>
              <a:rPr lang="en-US" altLang="zh-CN" baseline="-25000" dirty="0" smtClean="0">
                <a:cs typeface="+mn-cs"/>
              </a:rPr>
              <a:t>s</a:t>
            </a:r>
            <a:r>
              <a:rPr lang="en-US" altLang="zh-CN" dirty="0" smtClean="0">
                <a:cs typeface="+mn-cs"/>
              </a:rPr>
              <a:t> background</a:t>
            </a:r>
          </a:p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endParaRPr lang="en-US" altLang="zh-CN" dirty="0" smtClean="0">
              <a:cs typeface="+mn-cs"/>
            </a:endParaRPr>
          </a:p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endParaRPr lang="zh-CN" altLang="en-US" dirty="0">
              <a:cs typeface="+mn-cs"/>
            </a:endParaRPr>
          </a:p>
        </p:txBody>
      </p:sp>
      <p:pic>
        <p:nvPicPr>
          <p:cNvPr id="28685" name="图片 26" descr="xfit_large_color.ep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928813"/>
            <a:ext cx="4643438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直接连接符 22"/>
          <p:cNvCxnSpPr/>
          <p:nvPr/>
        </p:nvCxnSpPr>
        <p:spPr>
          <a:xfrm rot="5400000" flipH="1" flipV="1">
            <a:off x="3750469" y="2464594"/>
            <a:ext cx="1928813" cy="7143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rot="5400000" flipH="1" flipV="1">
            <a:off x="4357688" y="3571875"/>
            <a:ext cx="714375" cy="7143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86688" y="1785938"/>
            <a:ext cx="1071562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B→K</a:t>
            </a:r>
            <a:r>
              <a:rPr lang="el-GR" altLang="zh-CN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ωφ</a:t>
            </a:r>
            <a:endParaRPr lang="en-US" altLang="zh-CN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+mn-lt"/>
                <a:ea typeface="+mn-ea"/>
                <a:cs typeface="+mn-cs"/>
              </a:rPr>
              <a:t>X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err="1">
                <a:solidFill>
                  <a:srgbClr val="00B050"/>
                </a:solidFill>
                <a:latin typeface="+mn-lt"/>
                <a:ea typeface="+mn-ea"/>
                <a:cs typeface="+mn-cs"/>
              </a:rPr>
              <a:t>qqbar</a:t>
            </a:r>
            <a:endParaRPr lang="en-US" altLang="zh-CN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BBbar</a:t>
            </a:r>
            <a:endParaRPr lang="en-US" altLang="zh-CN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altLang="zh-CN" baseline="300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0</a:t>
            </a:r>
            <a:endParaRPr lang="en-US" altLang="zh-CN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3399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altLang="zh-CN" baseline="-25000" dirty="0">
                <a:solidFill>
                  <a:srgbClr val="FF3399"/>
                </a:solidFill>
                <a:latin typeface="+mn-lt"/>
                <a:ea typeface="+mn-ea"/>
                <a:cs typeface="+mn-cs"/>
              </a:rPr>
              <a:t>s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total</a:t>
            </a:r>
            <a:endParaRPr lang="zh-CN" altLang="en-US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689" name="TextBox 29"/>
          <p:cNvSpPr txBox="1">
            <a:spLocks noChangeArrowheads="1"/>
          </p:cNvSpPr>
          <p:nvPr/>
        </p:nvSpPr>
        <p:spPr bwMode="auto">
          <a:xfrm>
            <a:off x="214313" y="5000625"/>
            <a:ext cx="3590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zh-CN" sz="2400">
                <a:latin typeface="Cambria" pitchFamily="18" charset="0"/>
                <a:ea typeface="华文楷体"/>
                <a:cs typeface="华文楷体"/>
              </a:rPr>
              <a:t>X(1812) yield :                  </a:t>
            </a:r>
          </a:p>
          <a:p>
            <a:pPr latinLnBrk="1"/>
            <a:r>
              <a:rPr lang="en-US" altLang="zh-CN" sz="2400">
                <a:latin typeface="Cambria" pitchFamily="18" charset="0"/>
                <a:ea typeface="华文楷体"/>
                <a:cs typeface="华文楷体"/>
              </a:rPr>
              <a:t>Systematic error: +34.4% </a:t>
            </a:r>
          </a:p>
          <a:p>
            <a:pPr latinLnBrk="1"/>
            <a:r>
              <a:rPr lang="en-US" altLang="zh-CN" sz="2400">
                <a:latin typeface="Cambria" pitchFamily="18" charset="0"/>
                <a:ea typeface="华文楷体"/>
                <a:cs typeface="华文楷体"/>
              </a:rPr>
              <a:t>                                  -27.1%</a:t>
            </a:r>
            <a:endParaRPr lang="zh-CN" altLang="en-US" sz="2400">
              <a:latin typeface="Cambria" pitchFamily="18" charset="0"/>
              <a:ea typeface="华文楷体"/>
              <a:cs typeface="华文楷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500063" y="2924175"/>
            <a:ext cx="8286750" cy="2076450"/>
          </a:xfrm>
        </p:spPr>
        <p:txBody>
          <a:bodyPr rtlCol="0">
            <a:normAutofit fontScale="90000"/>
          </a:bodyPr>
          <a:lstStyle/>
          <a:p>
            <a:pPr lvl="1" fontAlgn="auto">
              <a:spcAft>
                <a:spcPts val="0"/>
              </a:spcAft>
              <a:defRPr/>
            </a:pPr>
            <a:r>
              <a:rPr lang="en-US" altLang="zh-CN" sz="4000" dirty="0" smtClean="0">
                <a:latin typeface="+mj-lt"/>
              </a:rPr>
              <a:t>Search for a light pseudo-scalar particle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r>
              <a:rPr lang="en-US" altLang="ko-KR" sz="4000" dirty="0" smtClean="0"/>
              <a:t>X</a:t>
            </a:r>
            <a:r>
              <a:rPr lang="en-US" altLang="ko-KR" sz="4000" baseline="30000" dirty="0" smtClean="0"/>
              <a:t>0</a:t>
            </a:r>
            <a:r>
              <a:rPr lang="en-US" altLang="ko-KR" sz="4000" dirty="0" smtClean="0"/>
              <a:t>(214) </a:t>
            </a:r>
            <a:r>
              <a:rPr lang="en-US" altLang="ko-KR" sz="4000" dirty="0" smtClean="0">
                <a:sym typeface="Wingdings" pitchFamily="2" charset="2"/>
              </a:rPr>
              <a:t> </a:t>
            </a:r>
            <a:r>
              <a:rPr lang="en-US" altLang="ko-KR" sz="4000" dirty="0" smtClean="0">
                <a:sym typeface="Symbol"/>
              </a:rPr>
              <a:t></a:t>
            </a:r>
            <a:r>
              <a:rPr lang="en-US" altLang="ko-KR" sz="4000" baseline="30000" dirty="0" smtClean="0">
                <a:sym typeface="Symbol"/>
              </a:rPr>
              <a:t>+</a:t>
            </a:r>
            <a:r>
              <a:rPr lang="en-US" altLang="ko-KR" sz="4000" dirty="0" smtClean="0">
                <a:sym typeface="Symbol"/>
              </a:rPr>
              <a:t></a:t>
            </a:r>
            <a:r>
              <a:rPr lang="en-US" altLang="ko-KR" sz="4000" baseline="30000" dirty="0" smtClean="0">
                <a:sym typeface="Symbol"/>
              </a:rPr>
              <a:t>-</a:t>
            </a:r>
            <a:r>
              <a:rPr lang="en-US" altLang="ko-KR" sz="2400" baseline="30000" dirty="0" smtClean="0">
                <a:sym typeface="Symbol"/>
              </a:rPr>
              <a:t/>
            </a:r>
            <a:br>
              <a:rPr lang="en-US" altLang="ko-KR" sz="2400" baseline="30000" dirty="0" smtClean="0">
                <a:sym typeface="Symbol"/>
              </a:rPr>
            </a:br>
            <a:r>
              <a:rPr lang="en-US" altLang="zh-CN" sz="3600" dirty="0" smtClean="0"/>
              <a:t> </a:t>
            </a:r>
            <a:endParaRPr lang="zh-CN" altLang="en-US" sz="3600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685800" y="1428750"/>
            <a:ext cx="7772400" cy="150018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zh-CN" sz="3600" dirty="0" smtClean="0">
                <a:cs typeface="+mn-cs"/>
              </a:rPr>
              <a:t>Part Ⅱ</a:t>
            </a:r>
            <a:endParaRPr lang="zh-CN" altLang="en-US" sz="3600" dirty="0"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Light particle searches  at Belle</a:t>
            </a:r>
            <a:endParaRPr lang="ko-KR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6A45D-499B-4934-849D-CFC94EEAF600}" type="slidenum">
              <a:rPr lang="ko-KR" altLang="en-US"/>
              <a:pPr>
                <a:defRPr/>
              </a:pPr>
              <a:t>16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HyperCP Exotic Events</a:t>
            </a:r>
            <a:endParaRPr lang="ko-KR" altLang="en-US" smtClean="0"/>
          </a:p>
        </p:txBody>
      </p:sp>
      <p:sp>
        <p:nvSpPr>
          <p:cNvPr id="10" name="내용 개체 틀 9"/>
          <p:cNvSpPr>
            <a:spLocks noGrp="1"/>
          </p:cNvSpPr>
          <p:nvPr>
            <p:ph sz="half" idx="1"/>
          </p:nvPr>
        </p:nvSpPr>
        <p:spPr>
          <a:xfrm>
            <a:off x="457200" y="3929063"/>
            <a:ext cx="8258175" cy="2601912"/>
          </a:xfrm>
        </p:spPr>
        <p:txBody>
          <a:bodyPr rtlCol="0">
            <a:noAutofit/>
          </a:bodyPr>
          <a:lstStyle/>
          <a:p>
            <a:pPr marL="342900" lvl="1" indent="-342900" fontAlgn="auto">
              <a:spcAft>
                <a:spcPts val="0"/>
              </a:spcAft>
              <a:buFont typeface="Wingdings 2"/>
              <a:buBlip>
                <a:blip r:embed="rId2"/>
              </a:buBlip>
              <a:defRPr/>
            </a:pPr>
            <a:r>
              <a:rPr lang="en-US" altLang="ko-KR" dirty="0" smtClean="0">
                <a:cs typeface="+mn-cs"/>
              </a:rPr>
              <a:t>Observation of 3 events for </a:t>
            </a:r>
            <a:r>
              <a:rPr lang="en-US" altLang="ko-KR" dirty="0" smtClean="0">
                <a:cs typeface="+mn-cs"/>
                <a:sym typeface="Symbol"/>
              </a:rPr>
              <a:t></a:t>
            </a:r>
            <a:r>
              <a:rPr lang="en-US" altLang="ko-KR" baseline="30000" dirty="0" smtClean="0">
                <a:cs typeface="+mn-cs"/>
                <a:sym typeface="Symbol"/>
              </a:rPr>
              <a:t>+</a:t>
            </a:r>
            <a:r>
              <a:rPr lang="en-US" altLang="ko-KR" dirty="0" smtClean="0">
                <a:cs typeface="+mn-cs"/>
                <a:sym typeface="Symbol"/>
              </a:rPr>
              <a:t> </a:t>
            </a:r>
            <a:r>
              <a:rPr lang="en-US" altLang="ko-KR" dirty="0" smtClean="0">
                <a:cs typeface="+mn-cs"/>
                <a:sym typeface="Wingdings" pitchFamily="2" charset="2"/>
              </a:rPr>
              <a:t> p </a:t>
            </a:r>
            <a:r>
              <a:rPr lang="en-US" altLang="ko-KR" dirty="0" smtClean="0">
                <a:cs typeface="+mn-cs"/>
                <a:sym typeface="Symbol"/>
              </a:rPr>
              <a:t></a:t>
            </a:r>
            <a:r>
              <a:rPr lang="en-US" altLang="ko-KR" baseline="30000" dirty="0" smtClean="0">
                <a:cs typeface="+mn-cs"/>
                <a:sym typeface="Symbol"/>
              </a:rPr>
              <a:t>+</a:t>
            </a:r>
            <a:r>
              <a:rPr lang="en-US" altLang="ko-KR" dirty="0" smtClean="0">
                <a:cs typeface="+mn-cs"/>
                <a:sym typeface="Symbol"/>
              </a:rPr>
              <a:t></a:t>
            </a:r>
            <a:r>
              <a:rPr lang="en-US" altLang="ko-KR" baseline="30000" dirty="0" smtClean="0">
                <a:cs typeface="+mn-cs"/>
                <a:sym typeface="Symbol"/>
              </a:rPr>
              <a:t>-</a:t>
            </a:r>
            <a:r>
              <a:rPr lang="en-US" altLang="ko-KR" dirty="0" smtClean="0">
                <a:cs typeface="+mn-cs"/>
                <a:sym typeface="Symbol"/>
              </a:rPr>
              <a:t> decays</a:t>
            </a:r>
            <a:r>
              <a:rPr lang="en-US" altLang="ko-KR" sz="2000" dirty="0" smtClean="0">
                <a:cs typeface="+mn-cs"/>
                <a:sym typeface="Symbol"/>
              </a:rPr>
              <a:t/>
            </a:r>
            <a:br>
              <a:rPr lang="en-US" altLang="ko-KR" sz="2000" dirty="0" smtClean="0">
                <a:cs typeface="+mn-cs"/>
                <a:sym typeface="Symbol"/>
              </a:rPr>
            </a:br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  <a:sym typeface="Symbol"/>
              </a:rPr>
              <a:t>H.K.Park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  <a:sym typeface="Symbol"/>
              </a:rPr>
              <a:t> et al. (</a:t>
            </a:r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  <a:sym typeface="Symbol"/>
              </a:rPr>
              <a:t>HyperCP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  <a:sym typeface="Symbol"/>
              </a:rPr>
              <a:t> Collaboration), PRL 94, 021801 (2005)</a:t>
            </a:r>
          </a:p>
          <a:p>
            <a:pPr marL="342900" lvl="1" indent="-342900" fontAlgn="auto">
              <a:spcAft>
                <a:spcPts val="0"/>
              </a:spcAft>
              <a:buFont typeface="Wingdings 2"/>
              <a:buBlip>
                <a:blip r:embed="rId2"/>
              </a:buBlip>
              <a:defRPr/>
            </a:pPr>
            <a:endParaRPr lang="en-US" altLang="ko-KR" sz="2000" dirty="0" smtClean="0">
              <a:solidFill>
                <a:schemeClr val="tx1">
                  <a:lumMod val="65000"/>
                  <a:lumOff val="35000"/>
                </a:schemeClr>
              </a:solidFill>
              <a:cs typeface="+mn-cs"/>
            </a:endParaRPr>
          </a:p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ko-KR" sz="2400" dirty="0" smtClean="0">
                <a:cs typeface="+mn-cs"/>
              </a:rPr>
              <a:t>Property of X</a:t>
            </a:r>
            <a:r>
              <a:rPr lang="en-US" altLang="ko-KR" sz="2400" baseline="30000" dirty="0" smtClean="0">
                <a:cs typeface="+mn-cs"/>
              </a:rPr>
              <a:t>0</a:t>
            </a:r>
            <a:r>
              <a:rPr lang="en-US" altLang="ko-KR" sz="2400" dirty="0" smtClean="0">
                <a:cs typeface="+mn-cs"/>
              </a:rPr>
              <a:t>(214)</a:t>
            </a:r>
          </a:p>
          <a:p>
            <a:pPr lvl="1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 2"/>
              <a:buChar char="³"/>
              <a:defRPr/>
            </a:pPr>
            <a:r>
              <a:rPr lang="en-US" altLang="ko-KR" sz="2000" dirty="0" smtClean="0">
                <a:cs typeface="+mn-cs"/>
                <a:sym typeface="Symbol"/>
              </a:rPr>
              <a:t>mass : 214.3 ±0.5 </a:t>
            </a:r>
            <a:r>
              <a:rPr lang="en-US" altLang="ko-KR" sz="2000" dirty="0" err="1" smtClean="0">
                <a:cs typeface="+mn-cs"/>
                <a:sym typeface="Symbol"/>
              </a:rPr>
              <a:t>MeV</a:t>
            </a:r>
            <a:r>
              <a:rPr lang="en-US" altLang="ko-KR" sz="2000" dirty="0" smtClean="0">
                <a:cs typeface="+mn-cs"/>
                <a:sym typeface="Symbol"/>
              </a:rPr>
              <a:t>/c</a:t>
            </a:r>
            <a:r>
              <a:rPr lang="en-US" altLang="ko-KR" sz="2000" baseline="30000" dirty="0" smtClean="0">
                <a:cs typeface="+mn-cs"/>
                <a:sym typeface="Symbol"/>
              </a:rPr>
              <a:t>2</a:t>
            </a:r>
            <a:endParaRPr lang="en-US" altLang="ko-KR" sz="2000" dirty="0" smtClean="0">
              <a:cs typeface="+mn-cs"/>
              <a:sym typeface="Symbol"/>
            </a:endParaRPr>
          </a:p>
          <a:p>
            <a:pPr lvl="1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 2"/>
              <a:buChar char="³"/>
              <a:defRPr/>
            </a:pPr>
            <a:r>
              <a:rPr lang="en-US" altLang="ko-KR" sz="2000" dirty="0" smtClean="0">
                <a:solidFill>
                  <a:schemeClr val="tx2"/>
                </a:solidFill>
                <a:cs typeface="+mn-cs"/>
              </a:rPr>
              <a:t>Pseudo-scalar</a:t>
            </a:r>
            <a:r>
              <a:rPr lang="en-US" altLang="ko-KR" sz="2000" dirty="0" smtClean="0">
                <a:cs typeface="+mn-cs"/>
              </a:rPr>
              <a:t> or axial-vector</a:t>
            </a:r>
          </a:p>
        </p:txBody>
      </p:sp>
      <p:sp>
        <p:nvSpPr>
          <p:cNvPr id="11" name="내용 개체 틀 10"/>
          <p:cNvSpPr>
            <a:spLocks noGrp="1"/>
          </p:cNvSpPr>
          <p:nvPr>
            <p:ph sz="half" idx="2"/>
          </p:nvPr>
        </p:nvSpPr>
        <p:spPr>
          <a:xfrm>
            <a:off x="4786313" y="4429125"/>
            <a:ext cx="4038600" cy="2214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ko-KR" sz="2400" dirty="0" smtClean="0">
                <a:cs typeface="+mn-cs"/>
              </a:rPr>
              <a:t>Possible interpretations</a:t>
            </a:r>
          </a:p>
          <a:p>
            <a:pPr lvl="1" fontAlgn="auto">
              <a:spcAft>
                <a:spcPts val="0"/>
              </a:spcAft>
              <a:buFont typeface="Wingdings 2"/>
              <a:buChar char="³"/>
              <a:defRPr/>
            </a:pPr>
            <a:r>
              <a:rPr lang="en-US" altLang="ko-KR" sz="2000" dirty="0" err="1" smtClean="0">
                <a:cs typeface="+mn-cs"/>
              </a:rPr>
              <a:t>Sgoldstino</a:t>
            </a:r>
            <a:r>
              <a:rPr lang="en-US" altLang="ko-KR" sz="2000" dirty="0" smtClean="0">
                <a:cs typeface="+mn-cs"/>
              </a:rPr>
              <a:t> (pseudo-scalar)</a:t>
            </a:r>
            <a:br>
              <a:rPr lang="en-US" altLang="ko-KR" sz="2000" dirty="0" smtClean="0">
                <a:cs typeface="+mn-cs"/>
              </a:rPr>
            </a:br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  <a:sym typeface="Symbol"/>
              </a:rPr>
              <a:t>D.S.Gorbunov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  <a:sym typeface="Symbol"/>
              </a:rPr>
              <a:t> and </a:t>
            </a:r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  <a:sym typeface="Symbol"/>
              </a:rPr>
              <a:t>V.A.Rubakov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  <a:sym typeface="Symbol"/>
              </a:rPr>
              <a:t>, PRD 73, 035002 (2006)</a:t>
            </a:r>
            <a:endParaRPr lang="en-US" altLang="ko-KR" sz="2000" dirty="0" smtClean="0">
              <a:cs typeface="+mn-cs"/>
            </a:endParaRPr>
          </a:p>
          <a:p>
            <a:pPr lvl="1" fontAlgn="auto">
              <a:spcAft>
                <a:spcPts val="0"/>
              </a:spcAft>
              <a:buFont typeface="Wingdings 2"/>
              <a:buChar char="³"/>
              <a:defRPr/>
            </a:pPr>
            <a:r>
              <a:rPr lang="en-US" altLang="ko-KR" sz="2000" dirty="0" smtClean="0">
                <a:cs typeface="+mn-cs"/>
              </a:rPr>
              <a:t>Low mass Higgs</a:t>
            </a:r>
            <a:br>
              <a:rPr lang="en-US" altLang="ko-KR" sz="2000" dirty="0" smtClean="0">
                <a:cs typeface="+mn-cs"/>
              </a:rPr>
            </a:br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  <a:sym typeface="Symbol"/>
              </a:rPr>
              <a:t>X.-G.He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  <a:sym typeface="Symbol"/>
              </a:rPr>
              <a:t>, </a:t>
            </a:r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  <a:sym typeface="Symbol"/>
              </a:rPr>
              <a:t>J.Tandean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  <a:sym typeface="Symbol"/>
              </a:rPr>
              <a:t> and </a:t>
            </a:r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  <a:sym typeface="Symbol"/>
              </a:rPr>
              <a:t>G.Valencia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  <a:sym typeface="Symbol"/>
              </a:rPr>
              <a:t>, PRL 98, 081802 (2007)</a:t>
            </a:r>
            <a:endParaRPr lang="ko-KR" altLang="en-US" sz="2000" dirty="0"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Light particle searches  at Belle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2B0BB4-B026-486E-9669-DAF1B3A8D0F8}" type="slidenum">
              <a:rPr lang="ko-KR" altLang="en-US"/>
              <a:pPr>
                <a:defRPr/>
              </a:pPr>
              <a:t>17</a:t>
            </a:fld>
            <a:endParaRPr lang="ko-KR" altLang="en-US"/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1285875"/>
            <a:ext cx="5745162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내용 개체 틀 2"/>
          <p:cNvSpPr txBox="1">
            <a:spLocks/>
          </p:cNvSpPr>
          <p:nvPr/>
        </p:nvSpPr>
        <p:spPr>
          <a:xfrm>
            <a:off x="471488" y="4000500"/>
            <a:ext cx="8172450" cy="21431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제목 7"/>
          <p:cNvSpPr>
            <a:spLocks noGrp="1"/>
          </p:cNvSpPr>
          <p:nvPr>
            <p:ph type="title"/>
          </p:nvPr>
        </p:nvSpPr>
        <p:spPr>
          <a:xfrm>
            <a:off x="0" y="428625"/>
            <a:ext cx="9144000" cy="642938"/>
          </a:xfrm>
        </p:spPr>
        <p:txBody>
          <a:bodyPr/>
          <a:lstStyle/>
          <a:p>
            <a:r>
              <a:rPr lang="en-US" altLang="ko-KR" sz="3200" smtClean="0"/>
              <a:t>Possible Decay Modes for Further Search </a:t>
            </a:r>
            <a:br>
              <a:rPr lang="en-US" altLang="ko-KR" sz="3200" smtClean="0"/>
            </a:br>
            <a:r>
              <a:rPr lang="en-US" altLang="ko-KR" sz="3200" smtClean="0"/>
              <a:t>at B-Factory</a:t>
            </a:r>
            <a:endParaRPr lang="ko-KR" altLang="en-US" sz="3200" smtClean="0"/>
          </a:p>
        </p:txBody>
      </p:sp>
      <p:sp>
        <p:nvSpPr>
          <p:cNvPr id="9" name="내용 개체 틀 8"/>
          <p:cNvSpPr>
            <a:spLocks noGrp="1"/>
          </p:cNvSpPr>
          <p:nvPr>
            <p:ph idx="1"/>
          </p:nvPr>
        </p:nvSpPr>
        <p:spPr>
          <a:xfrm>
            <a:off x="500063" y="1285875"/>
            <a:ext cx="8229600" cy="500062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ko-KR" dirty="0" smtClean="0">
                <a:cs typeface="+mn-cs"/>
              </a:rPr>
              <a:t>Possible decay modes for further search as </a:t>
            </a:r>
            <a:r>
              <a:rPr lang="en-US" altLang="ko-KR" dirty="0" err="1" smtClean="0">
                <a:cs typeface="+mn-cs"/>
              </a:rPr>
              <a:t>sgoldstino</a:t>
            </a:r>
            <a:r>
              <a:rPr lang="en-US" altLang="ko-KR" dirty="0" smtClean="0">
                <a:cs typeface="+mn-cs"/>
              </a:rPr>
              <a:t> in GMSB </a:t>
            </a:r>
            <a:r>
              <a:rPr lang="en-US" altLang="ko-KR" sz="1800" dirty="0" smtClean="0">
                <a:cs typeface="+mn-cs"/>
              </a:rPr>
              <a:t>(Gauge Mediated SUSY Breaking)</a:t>
            </a:r>
            <a:endParaRPr lang="en-US" altLang="ko-KR" dirty="0" smtClean="0">
              <a:cs typeface="+mn-cs"/>
            </a:endParaRPr>
          </a:p>
          <a:p>
            <a:pPr lvl="1" fontAlgn="auto">
              <a:spcAft>
                <a:spcPts val="0"/>
              </a:spcAft>
              <a:buFont typeface="Wingdings 2"/>
              <a:buChar char="³"/>
              <a:defRPr/>
            </a:pPr>
            <a:r>
              <a:rPr lang="en-US" altLang="ko-KR" dirty="0" smtClean="0">
                <a:cs typeface="+mn-cs"/>
              </a:rPr>
              <a:t>Pseudo-scalar B and D meson decays to </a:t>
            </a:r>
            <a:r>
              <a:rPr lang="en-US" altLang="ko-KR" dirty="0" smtClean="0">
                <a:solidFill>
                  <a:srgbClr val="0000FF"/>
                </a:solidFill>
                <a:cs typeface="+mn-cs"/>
              </a:rPr>
              <a:t>pseudo-scalar meson and X</a:t>
            </a:r>
            <a:r>
              <a:rPr lang="en-US" altLang="ko-KR" baseline="30000" dirty="0" smtClean="0">
                <a:solidFill>
                  <a:srgbClr val="0000FF"/>
                </a:solidFill>
                <a:cs typeface="+mn-cs"/>
              </a:rPr>
              <a:t>0</a:t>
            </a:r>
          </a:p>
          <a:p>
            <a:pPr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®"/>
              <a:defRPr/>
            </a:pPr>
            <a:r>
              <a:rPr lang="en-US" altLang="ko-KR" dirty="0" smtClean="0">
                <a:cs typeface="+mn-cs"/>
              </a:rPr>
              <a:t>D </a:t>
            </a:r>
            <a:r>
              <a:rPr lang="en-US" altLang="ko-KR" dirty="0" smtClean="0">
                <a:cs typeface="+mn-cs"/>
                <a:sym typeface="Wingdings" pitchFamily="2" charset="2"/>
              </a:rPr>
              <a:t> </a:t>
            </a:r>
            <a:r>
              <a:rPr lang="en-US" altLang="ko-KR" dirty="0" smtClean="0">
                <a:cs typeface="+mn-cs"/>
                <a:sym typeface="Symbol"/>
              </a:rPr>
              <a:t>  X</a:t>
            </a:r>
            <a:r>
              <a:rPr lang="en-US" altLang="ko-KR" baseline="30000" dirty="0" smtClean="0">
                <a:cs typeface="+mn-cs"/>
                <a:sym typeface="Symbol"/>
              </a:rPr>
              <a:t>0</a:t>
            </a:r>
            <a:r>
              <a:rPr lang="en-US" altLang="ko-KR" dirty="0" smtClean="0">
                <a:cs typeface="+mn-cs"/>
                <a:sym typeface="Symbol"/>
              </a:rPr>
              <a:t>, X</a:t>
            </a:r>
            <a:r>
              <a:rPr lang="en-US" altLang="ko-KR" baseline="30000" dirty="0" smtClean="0">
                <a:cs typeface="+mn-cs"/>
                <a:sym typeface="Symbol"/>
              </a:rPr>
              <a:t>0</a:t>
            </a:r>
            <a:r>
              <a:rPr lang="en-US" altLang="ko-KR" dirty="0" smtClean="0">
                <a:cs typeface="+mn-cs"/>
                <a:sym typeface="Symbol"/>
              </a:rPr>
              <a:t> </a:t>
            </a:r>
            <a:r>
              <a:rPr lang="en-US" altLang="ko-KR" dirty="0" smtClean="0">
                <a:cs typeface="+mn-cs"/>
                <a:sym typeface="Wingdings" pitchFamily="2" charset="2"/>
              </a:rPr>
              <a:t> </a:t>
            </a:r>
            <a:r>
              <a:rPr lang="en-US" altLang="ko-KR" dirty="0" smtClean="0">
                <a:cs typeface="+mn-cs"/>
                <a:sym typeface="Symbol"/>
              </a:rPr>
              <a:t></a:t>
            </a:r>
            <a:r>
              <a:rPr lang="en-US" altLang="ko-KR" baseline="30000" dirty="0" smtClean="0">
                <a:cs typeface="+mn-cs"/>
                <a:sym typeface="Symbol"/>
              </a:rPr>
              <a:t>+</a:t>
            </a:r>
            <a:r>
              <a:rPr lang="en-US" altLang="ko-KR" dirty="0" smtClean="0">
                <a:cs typeface="+mn-cs"/>
                <a:sym typeface="Symbol"/>
              </a:rPr>
              <a:t></a:t>
            </a:r>
            <a:r>
              <a:rPr lang="en-US" altLang="ko-KR" baseline="30000" dirty="0" smtClean="0">
                <a:cs typeface="+mn-cs"/>
                <a:sym typeface="Symbol"/>
              </a:rPr>
              <a:t>-</a:t>
            </a:r>
            <a:r>
              <a:rPr lang="en-US" altLang="ko-KR" dirty="0" smtClean="0">
                <a:cs typeface="+mn-cs"/>
                <a:sym typeface="Symbol"/>
              </a:rPr>
              <a:t>, </a:t>
            </a:r>
          </a:p>
          <a:p>
            <a:pPr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®"/>
              <a:defRPr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cs typeface="+mn-cs"/>
                <a:sym typeface="Symbol"/>
              </a:rPr>
              <a:t>B 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cs typeface="+mn-cs"/>
                <a:sym typeface="Wingdings" pitchFamily="2" charset="2"/>
              </a:rPr>
              <a:t> K 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cs typeface="+mn-cs"/>
                <a:sym typeface="Symbol"/>
              </a:rPr>
              <a:t> X</a:t>
            </a:r>
            <a:r>
              <a:rPr lang="en-US" altLang="ko-KR" baseline="30000" dirty="0" smtClean="0">
                <a:solidFill>
                  <a:schemeClr val="accent2">
                    <a:lumMod val="75000"/>
                  </a:schemeClr>
                </a:solidFill>
                <a:cs typeface="+mn-cs"/>
                <a:sym typeface="Symbol"/>
              </a:rPr>
              <a:t>0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cs typeface="+mn-cs"/>
                <a:sym typeface="Symbol"/>
              </a:rPr>
              <a:t>, X</a:t>
            </a:r>
            <a:r>
              <a:rPr lang="en-US" altLang="ko-KR" baseline="30000" dirty="0" smtClean="0">
                <a:solidFill>
                  <a:schemeClr val="accent2">
                    <a:lumMod val="75000"/>
                  </a:schemeClr>
                </a:solidFill>
                <a:cs typeface="+mn-cs"/>
                <a:sym typeface="Symbol"/>
              </a:rPr>
              <a:t>0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cs typeface="+mn-cs"/>
                <a:sym typeface="Symbol"/>
              </a:rPr>
              <a:t> 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cs typeface="+mn-cs"/>
                <a:sym typeface="Wingdings" pitchFamily="2" charset="2"/>
              </a:rPr>
              <a:t> 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cs typeface="+mn-cs"/>
                <a:sym typeface="Symbol"/>
              </a:rPr>
              <a:t></a:t>
            </a:r>
            <a:r>
              <a:rPr lang="en-US" altLang="ko-KR" baseline="30000" dirty="0" smtClean="0">
                <a:solidFill>
                  <a:schemeClr val="accent2">
                    <a:lumMod val="75000"/>
                  </a:schemeClr>
                </a:solidFill>
                <a:cs typeface="+mn-cs"/>
                <a:sym typeface="Symbol"/>
              </a:rPr>
              <a:t>+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cs typeface="+mn-cs"/>
                <a:sym typeface="Symbol"/>
              </a:rPr>
              <a:t></a:t>
            </a:r>
            <a:r>
              <a:rPr lang="en-US" altLang="ko-KR" baseline="30000" dirty="0" smtClean="0">
                <a:solidFill>
                  <a:schemeClr val="accent2">
                    <a:lumMod val="75000"/>
                  </a:schemeClr>
                </a:solidFill>
                <a:cs typeface="+mn-cs"/>
                <a:sym typeface="Symbol"/>
              </a:rPr>
              <a:t>-</a:t>
            </a:r>
            <a:r>
              <a:rPr lang="en-US" altLang="ko-KR" dirty="0" smtClean="0">
                <a:cs typeface="+mn-cs"/>
                <a:sym typeface="Symbol"/>
              </a:rPr>
              <a:t>, </a:t>
            </a:r>
          </a:p>
          <a:p>
            <a:pPr lvl="1" fontAlgn="auto">
              <a:spcAft>
                <a:spcPts val="0"/>
              </a:spcAft>
              <a:buFont typeface="Wingdings 2"/>
              <a:buChar char="³"/>
              <a:defRPr/>
            </a:pPr>
            <a:r>
              <a:rPr lang="en-US" altLang="ko-KR" dirty="0" smtClean="0">
                <a:cs typeface="+mn-cs"/>
              </a:rPr>
              <a:t>Pseudo-scalar B and D meson decays to </a:t>
            </a:r>
            <a:r>
              <a:rPr lang="en-US" altLang="ko-KR" dirty="0" smtClean="0">
                <a:solidFill>
                  <a:srgbClr val="0000FF"/>
                </a:solidFill>
                <a:cs typeface="+mn-cs"/>
              </a:rPr>
              <a:t>vector meson and X</a:t>
            </a:r>
            <a:r>
              <a:rPr lang="en-US" altLang="ko-KR" baseline="30000" dirty="0" smtClean="0">
                <a:solidFill>
                  <a:srgbClr val="0000FF"/>
                </a:solidFill>
                <a:cs typeface="+mn-cs"/>
              </a:rPr>
              <a:t>0</a:t>
            </a:r>
            <a:br>
              <a:rPr lang="en-US" altLang="ko-KR" baseline="30000" dirty="0" smtClean="0">
                <a:solidFill>
                  <a:srgbClr val="0000FF"/>
                </a:solidFill>
                <a:cs typeface="+mn-cs"/>
              </a:rPr>
            </a:br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  <a:sym typeface="Symbol"/>
              </a:rPr>
              <a:t>S.V.Demidov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  <a:sym typeface="Symbol"/>
              </a:rPr>
              <a:t> and </a:t>
            </a:r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  <a:sym typeface="Symbol"/>
              </a:rPr>
              <a:t>D.S.Gorbunov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  <a:sym typeface="Symbol"/>
              </a:rPr>
              <a:t>, JETP Letters, 2006, vol. 84, No. 9, pp479-484</a:t>
            </a:r>
            <a:endParaRPr lang="en-US" altLang="ko-KR" baseline="30000" dirty="0" smtClean="0">
              <a:solidFill>
                <a:srgbClr val="0000FF"/>
              </a:solidFill>
              <a:cs typeface="+mn-cs"/>
            </a:endParaRPr>
          </a:p>
          <a:p>
            <a:pPr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®"/>
              <a:defRPr/>
            </a:pPr>
            <a:r>
              <a:rPr lang="en-US" altLang="ko-KR" dirty="0" smtClean="0">
                <a:cs typeface="+mn-cs"/>
              </a:rPr>
              <a:t>B(D </a:t>
            </a:r>
            <a:r>
              <a:rPr lang="en-US" altLang="ko-KR" dirty="0" smtClean="0">
                <a:cs typeface="+mn-cs"/>
                <a:sym typeface="Wingdings" pitchFamily="2" charset="2"/>
              </a:rPr>
              <a:t> </a:t>
            </a:r>
            <a:r>
              <a:rPr lang="en-US" altLang="ko-KR" dirty="0" smtClean="0">
                <a:cs typeface="+mn-cs"/>
                <a:sym typeface="Symbol"/>
              </a:rPr>
              <a:t> X</a:t>
            </a:r>
            <a:r>
              <a:rPr lang="en-US" altLang="ko-KR" baseline="30000" dirty="0" smtClean="0">
                <a:cs typeface="+mn-cs"/>
                <a:sym typeface="Symbol"/>
              </a:rPr>
              <a:t>0</a:t>
            </a:r>
            <a:r>
              <a:rPr lang="en-US" altLang="ko-KR" dirty="0" smtClean="0">
                <a:cs typeface="+mn-cs"/>
                <a:sym typeface="Symbol"/>
              </a:rPr>
              <a:t>, X</a:t>
            </a:r>
            <a:r>
              <a:rPr lang="en-US" altLang="ko-KR" baseline="30000" dirty="0" smtClean="0">
                <a:cs typeface="+mn-cs"/>
                <a:sym typeface="Symbol"/>
              </a:rPr>
              <a:t>0</a:t>
            </a:r>
            <a:r>
              <a:rPr lang="en-US" altLang="ko-KR" dirty="0" smtClean="0">
                <a:cs typeface="+mn-cs"/>
                <a:sym typeface="Symbol"/>
              </a:rPr>
              <a:t> </a:t>
            </a:r>
            <a:r>
              <a:rPr lang="en-US" altLang="ko-KR" dirty="0" smtClean="0">
                <a:cs typeface="+mn-cs"/>
                <a:sym typeface="Wingdings" pitchFamily="2" charset="2"/>
              </a:rPr>
              <a:t> </a:t>
            </a:r>
            <a:r>
              <a:rPr lang="en-US" altLang="ko-KR" dirty="0" smtClean="0">
                <a:cs typeface="+mn-cs"/>
                <a:sym typeface="Symbol"/>
              </a:rPr>
              <a:t></a:t>
            </a:r>
            <a:r>
              <a:rPr lang="en-US" altLang="ko-KR" baseline="30000" dirty="0" smtClean="0">
                <a:cs typeface="+mn-cs"/>
                <a:sym typeface="Symbol"/>
              </a:rPr>
              <a:t>+</a:t>
            </a:r>
            <a:r>
              <a:rPr lang="en-US" altLang="ko-KR" dirty="0" smtClean="0">
                <a:cs typeface="+mn-cs"/>
                <a:sym typeface="Symbol"/>
              </a:rPr>
              <a:t></a:t>
            </a:r>
            <a:r>
              <a:rPr lang="en-US" altLang="ko-KR" baseline="30000" dirty="0" smtClean="0">
                <a:cs typeface="+mn-cs"/>
                <a:sym typeface="Symbol"/>
              </a:rPr>
              <a:t>-</a:t>
            </a:r>
            <a:r>
              <a:rPr lang="en-US" altLang="ko-KR" dirty="0" smtClean="0">
                <a:cs typeface="+mn-cs"/>
                <a:sym typeface="Symbol"/>
              </a:rPr>
              <a:t>) = 10</a:t>
            </a:r>
            <a:r>
              <a:rPr lang="en-US" altLang="ko-KR" baseline="30000" dirty="0" smtClean="0">
                <a:cs typeface="+mn-cs"/>
                <a:sym typeface="Symbol"/>
              </a:rPr>
              <a:t>-9</a:t>
            </a:r>
            <a:r>
              <a:rPr lang="en-US" altLang="ko-KR" dirty="0" smtClean="0">
                <a:cs typeface="+mn-cs"/>
                <a:sym typeface="Symbol"/>
              </a:rPr>
              <a:t> ~ 10</a:t>
            </a:r>
            <a:r>
              <a:rPr lang="en-US" altLang="ko-KR" baseline="30000" dirty="0" smtClean="0">
                <a:cs typeface="+mn-cs"/>
                <a:sym typeface="Symbol"/>
              </a:rPr>
              <a:t>-6</a:t>
            </a:r>
          </a:p>
          <a:p>
            <a:pPr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®"/>
              <a:defRPr/>
            </a:pPr>
            <a:r>
              <a:rPr lang="en-US" altLang="ko-KR" b="1" dirty="0" smtClean="0">
                <a:solidFill>
                  <a:srgbClr val="FF0000"/>
                </a:solidFill>
                <a:cs typeface="+mn-cs"/>
              </a:rPr>
              <a:t>B(B </a:t>
            </a:r>
            <a:r>
              <a:rPr lang="en-US" altLang="ko-KR" b="1" dirty="0" smtClean="0">
                <a:solidFill>
                  <a:srgbClr val="FF0000"/>
                </a:solidFill>
                <a:cs typeface="+mn-cs"/>
                <a:sym typeface="Wingdings" pitchFamily="2" charset="2"/>
              </a:rPr>
              <a:t> </a:t>
            </a:r>
            <a:r>
              <a:rPr lang="en-US" altLang="ko-KR" b="1" dirty="0" smtClean="0">
                <a:solidFill>
                  <a:srgbClr val="FF0000"/>
                </a:solidFill>
                <a:cs typeface="+mn-cs"/>
                <a:sym typeface="Symbol"/>
              </a:rPr>
              <a:t>K* X</a:t>
            </a:r>
            <a:r>
              <a:rPr lang="en-US" altLang="ko-KR" b="1" baseline="30000" dirty="0" smtClean="0">
                <a:solidFill>
                  <a:srgbClr val="FF0000"/>
                </a:solidFill>
                <a:cs typeface="+mn-cs"/>
                <a:sym typeface="Symbol"/>
              </a:rPr>
              <a:t>0</a:t>
            </a:r>
            <a:r>
              <a:rPr lang="en-US" altLang="ko-KR" b="1" dirty="0" smtClean="0">
                <a:solidFill>
                  <a:srgbClr val="FF0000"/>
                </a:solidFill>
                <a:cs typeface="+mn-cs"/>
                <a:sym typeface="Symbol"/>
              </a:rPr>
              <a:t>, X</a:t>
            </a:r>
            <a:r>
              <a:rPr lang="en-US" altLang="ko-KR" b="1" baseline="30000" dirty="0" smtClean="0">
                <a:solidFill>
                  <a:srgbClr val="FF0000"/>
                </a:solidFill>
                <a:cs typeface="+mn-cs"/>
                <a:sym typeface="Symbol"/>
              </a:rPr>
              <a:t>0</a:t>
            </a:r>
            <a:r>
              <a:rPr lang="en-US" altLang="ko-KR" b="1" dirty="0" smtClean="0">
                <a:solidFill>
                  <a:srgbClr val="FF0000"/>
                </a:solidFill>
                <a:cs typeface="+mn-cs"/>
                <a:sym typeface="Symbol"/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  <a:cs typeface="+mn-cs"/>
                <a:sym typeface="Wingdings" pitchFamily="2" charset="2"/>
              </a:rPr>
              <a:t> </a:t>
            </a:r>
            <a:r>
              <a:rPr lang="en-US" altLang="ko-KR" b="1" dirty="0" smtClean="0">
                <a:solidFill>
                  <a:srgbClr val="FF0000"/>
                </a:solidFill>
                <a:cs typeface="+mn-cs"/>
                <a:sym typeface="Symbol"/>
              </a:rPr>
              <a:t></a:t>
            </a:r>
            <a:r>
              <a:rPr lang="en-US" altLang="ko-KR" b="1" baseline="30000" dirty="0" smtClean="0">
                <a:solidFill>
                  <a:srgbClr val="FF0000"/>
                </a:solidFill>
                <a:cs typeface="+mn-cs"/>
                <a:sym typeface="Symbol"/>
              </a:rPr>
              <a:t>+</a:t>
            </a:r>
            <a:r>
              <a:rPr lang="en-US" altLang="ko-KR" b="1" dirty="0" smtClean="0">
                <a:solidFill>
                  <a:srgbClr val="FF0000"/>
                </a:solidFill>
                <a:cs typeface="+mn-cs"/>
                <a:sym typeface="Symbol"/>
              </a:rPr>
              <a:t></a:t>
            </a:r>
            <a:r>
              <a:rPr lang="en-US" altLang="ko-KR" b="1" baseline="30000" dirty="0" smtClean="0">
                <a:solidFill>
                  <a:srgbClr val="FF0000"/>
                </a:solidFill>
                <a:cs typeface="+mn-cs"/>
                <a:sym typeface="Symbol"/>
              </a:rPr>
              <a:t>-</a:t>
            </a:r>
            <a:r>
              <a:rPr lang="en-US" altLang="ko-KR" b="1" dirty="0" smtClean="0">
                <a:solidFill>
                  <a:srgbClr val="FF0000"/>
                </a:solidFill>
                <a:cs typeface="+mn-cs"/>
                <a:sym typeface="Symbol"/>
              </a:rPr>
              <a:t>) = 10</a:t>
            </a:r>
            <a:r>
              <a:rPr lang="en-US" altLang="ko-KR" b="1" baseline="30000" dirty="0" smtClean="0">
                <a:solidFill>
                  <a:srgbClr val="FF0000"/>
                </a:solidFill>
                <a:cs typeface="+mn-cs"/>
                <a:sym typeface="Symbol"/>
              </a:rPr>
              <a:t>-9</a:t>
            </a:r>
            <a:r>
              <a:rPr lang="en-US" altLang="ko-KR" b="1" dirty="0" smtClean="0">
                <a:solidFill>
                  <a:srgbClr val="FF0000"/>
                </a:solidFill>
                <a:cs typeface="+mn-cs"/>
                <a:sym typeface="Symbol"/>
              </a:rPr>
              <a:t> ~ 10</a:t>
            </a:r>
            <a:r>
              <a:rPr lang="en-US" altLang="ko-KR" b="1" baseline="30000" dirty="0" smtClean="0">
                <a:solidFill>
                  <a:srgbClr val="FF0000"/>
                </a:solidFill>
                <a:cs typeface="+mn-cs"/>
                <a:sym typeface="Symbol"/>
              </a:rPr>
              <a:t>-6</a:t>
            </a:r>
            <a:endParaRPr lang="en-US" altLang="ko-KR" b="1" dirty="0" smtClean="0">
              <a:solidFill>
                <a:srgbClr val="FF0000"/>
              </a:solidFill>
              <a:cs typeface="+mn-cs"/>
              <a:sym typeface="Symbol"/>
            </a:endParaRPr>
          </a:p>
          <a:p>
            <a:pPr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®"/>
              <a:defRPr/>
            </a:pPr>
            <a:r>
              <a:rPr lang="en-US" altLang="ko-KR" b="1" dirty="0" smtClean="0">
                <a:solidFill>
                  <a:srgbClr val="FF0000"/>
                </a:solidFill>
                <a:cs typeface="+mn-cs"/>
              </a:rPr>
              <a:t>B(B </a:t>
            </a:r>
            <a:r>
              <a:rPr lang="en-US" altLang="ko-KR" b="1" dirty="0" smtClean="0">
                <a:solidFill>
                  <a:srgbClr val="FF0000"/>
                </a:solidFill>
                <a:cs typeface="+mn-cs"/>
                <a:sym typeface="Wingdings" pitchFamily="2" charset="2"/>
              </a:rPr>
              <a:t> </a:t>
            </a:r>
            <a:r>
              <a:rPr lang="en-US" altLang="ko-KR" b="1" dirty="0" smtClean="0">
                <a:solidFill>
                  <a:srgbClr val="FF0000"/>
                </a:solidFill>
                <a:cs typeface="+mn-cs"/>
                <a:sym typeface="Symbol"/>
              </a:rPr>
              <a:t> X</a:t>
            </a:r>
            <a:r>
              <a:rPr lang="en-US" altLang="ko-KR" b="1" baseline="30000" dirty="0" smtClean="0">
                <a:solidFill>
                  <a:srgbClr val="FF0000"/>
                </a:solidFill>
                <a:cs typeface="+mn-cs"/>
                <a:sym typeface="Symbol"/>
              </a:rPr>
              <a:t>0</a:t>
            </a:r>
            <a:r>
              <a:rPr lang="en-US" altLang="ko-KR" b="1" dirty="0" smtClean="0">
                <a:solidFill>
                  <a:srgbClr val="FF0000"/>
                </a:solidFill>
                <a:cs typeface="+mn-cs"/>
                <a:sym typeface="Symbol"/>
              </a:rPr>
              <a:t>, X</a:t>
            </a:r>
            <a:r>
              <a:rPr lang="en-US" altLang="ko-KR" b="1" baseline="30000" dirty="0" smtClean="0">
                <a:solidFill>
                  <a:srgbClr val="FF0000"/>
                </a:solidFill>
                <a:cs typeface="+mn-cs"/>
                <a:sym typeface="Symbol"/>
              </a:rPr>
              <a:t>0</a:t>
            </a:r>
            <a:r>
              <a:rPr lang="en-US" altLang="ko-KR" b="1" dirty="0" smtClean="0">
                <a:solidFill>
                  <a:srgbClr val="FF0000"/>
                </a:solidFill>
                <a:cs typeface="+mn-cs"/>
                <a:sym typeface="Symbol"/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  <a:cs typeface="+mn-cs"/>
                <a:sym typeface="Wingdings" pitchFamily="2" charset="2"/>
              </a:rPr>
              <a:t> </a:t>
            </a:r>
            <a:r>
              <a:rPr lang="en-US" altLang="ko-KR" b="1" dirty="0" smtClean="0">
                <a:solidFill>
                  <a:srgbClr val="FF0000"/>
                </a:solidFill>
                <a:cs typeface="+mn-cs"/>
                <a:sym typeface="Symbol"/>
              </a:rPr>
              <a:t></a:t>
            </a:r>
            <a:r>
              <a:rPr lang="en-US" altLang="ko-KR" b="1" baseline="30000" dirty="0" smtClean="0">
                <a:solidFill>
                  <a:srgbClr val="FF0000"/>
                </a:solidFill>
                <a:cs typeface="+mn-cs"/>
                <a:sym typeface="Symbol"/>
              </a:rPr>
              <a:t>+</a:t>
            </a:r>
            <a:r>
              <a:rPr lang="en-US" altLang="ko-KR" b="1" dirty="0" smtClean="0">
                <a:solidFill>
                  <a:srgbClr val="FF0000"/>
                </a:solidFill>
                <a:cs typeface="+mn-cs"/>
                <a:sym typeface="Symbol"/>
              </a:rPr>
              <a:t></a:t>
            </a:r>
            <a:r>
              <a:rPr lang="en-US" altLang="ko-KR" b="1" baseline="30000" dirty="0" smtClean="0">
                <a:solidFill>
                  <a:srgbClr val="FF0000"/>
                </a:solidFill>
                <a:cs typeface="+mn-cs"/>
                <a:sym typeface="Symbol"/>
              </a:rPr>
              <a:t>-</a:t>
            </a:r>
            <a:r>
              <a:rPr lang="en-US" altLang="ko-KR" b="1" dirty="0" smtClean="0">
                <a:solidFill>
                  <a:srgbClr val="FF0000"/>
                </a:solidFill>
                <a:cs typeface="+mn-cs"/>
                <a:sym typeface="Symbol"/>
              </a:rPr>
              <a:t>) = 10</a:t>
            </a:r>
            <a:r>
              <a:rPr lang="en-US" altLang="ko-KR" b="1" baseline="30000" dirty="0" smtClean="0">
                <a:solidFill>
                  <a:srgbClr val="FF0000"/>
                </a:solidFill>
                <a:cs typeface="+mn-cs"/>
                <a:sym typeface="Symbol"/>
              </a:rPr>
              <a:t>-9</a:t>
            </a:r>
            <a:r>
              <a:rPr lang="en-US" altLang="ko-KR" b="1" dirty="0" smtClean="0">
                <a:solidFill>
                  <a:srgbClr val="FF0000"/>
                </a:solidFill>
                <a:cs typeface="+mn-cs"/>
                <a:sym typeface="Symbol"/>
              </a:rPr>
              <a:t> </a:t>
            </a:r>
            <a:r>
              <a:rPr lang="en-US" altLang="ko-KR" b="1" smtClean="0">
                <a:solidFill>
                  <a:srgbClr val="FF0000"/>
                </a:solidFill>
                <a:cs typeface="+mn-cs"/>
                <a:sym typeface="Symbol"/>
              </a:rPr>
              <a:t>~ 10</a:t>
            </a:r>
            <a:r>
              <a:rPr lang="en-US" altLang="ko-KR" b="1" baseline="30000" smtClean="0">
                <a:solidFill>
                  <a:srgbClr val="FF0000"/>
                </a:solidFill>
                <a:cs typeface="+mn-cs"/>
                <a:sym typeface="Symbol"/>
              </a:rPr>
              <a:t>-6 </a:t>
            </a:r>
            <a:endParaRPr lang="en-US" altLang="ko-KR" sz="1400" b="1" dirty="0" smtClean="0">
              <a:solidFill>
                <a:schemeClr val="tx1">
                  <a:lumMod val="65000"/>
                  <a:lumOff val="35000"/>
                </a:schemeClr>
              </a:solidFill>
              <a:cs typeface="+mn-cs"/>
              <a:sym typeface="Symbol"/>
            </a:endParaRPr>
          </a:p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endParaRPr lang="en-US" altLang="ko-KR" sz="1800" dirty="0" smtClean="0">
              <a:solidFill>
                <a:schemeClr val="tx1">
                  <a:lumMod val="65000"/>
                  <a:lumOff val="35000"/>
                </a:schemeClr>
              </a:solidFill>
              <a:cs typeface="+mn-cs"/>
              <a:sym typeface="Symbol"/>
            </a:endParaRPr>
          </a:p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ko-KR" dirty="0" smtClean="0">
                <a:cs typeface="+mn-cs"/>
              </a:rPr>
              <a:t>The listed channels above are possible for low mass Higgs search in NMSSM </a:t>
            </a:r>
            <a:r>
              <a:rPr lang="en-US" altLang="ko-KR" sz="1800" dirty="0" smtClean="0">
                <a:cs typeface="+mn-cs"/>
              </a:rPr>
              <a:t>(Next-to-Minimal SUSY SM)</a:t>
            </a:r>
            <a:endParaRPr lang="en-US" altLang="ko-KR" dirty="0" smtClean="0"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Light particle searches  at Belle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DDDC75-F8F1-4CA7-942D-3FC3C8141386}" type="slidenum">
              <a:rPr lang="ko-KR" altLang="en-US"/>
              <a:pPr>
                <a:defRPr/>
              </a:pPr>
              <a:t>18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625" y="0"/>
            <a:ext cx="8286750" cy="6429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smtClean="0">
                <a:cs typeface="+mj-cs"/>
              </a:rPr>
              <a:t>Expected BR as </a:t>
            </a:r>
            <a:r>
              <a:rPr lang="en-US" altLang="ko-KR" dirty="0" err="1" smtClean="0">
                <a:cs typeface="+mj-cs"/>
              </a:rPr>
              <a:t>sgoldstino</a:t>
            </a:r>
            <a:endParaRPr lang="ko-KR" altLang="en-US" dirty="0">
              <a:cs typeface="+mj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Light particle searches  at Belle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A5253-6772-45CA-8A89-9CBDF050F2EB}" type="slidenum">
              <a:rPr lang="ko-KR" altLang="en-US"/>
              <a:pPr>
                <a:defRPr/>
              </a:pPr>
              <a:t>19</a:t>
            </a:fld>
            <a:endParaRPr lang="ko-KR" altLang="en-US"/>
          </a:p>
        </p:txBody>
      </p:sp>
      <p:grpSp>
        <p:nvGrpSpPr>
          <p:cNvPr id="35844" name="그룹 10"/>
          <p:cNvGrpSpPr>
            <a:grpSpLocks/>
          </p:cNvGrpSpPr>
          <p:nvPr/>
        </p:nvGrpSpPr>
        <p:grpSpPr bwMode="auto">
          <a:xfrm>
            <a:off x="214313" y="928688"/>
            <a:ext cx="8715375" cy="5426075"/>
            <a:chOff x="214282" y="928669"/>
            <a:chExt cx="8715436" cy="5426565"/>
          </a:xfrm>
        </p:grpSpPr>
        <p:pic>
          <p:nvPicPr>
            <p:cNvPr id="35846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928669"/>
              <a:ext cx="8715436" cy="5426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직사각형 7"/>
            <p:cNvSpPr/>
            <p:nvPr/>
          </p:nvSpPr>
          <p:spPr>
            <a:xfrm>
              <a:off x="214282" y="4531031"/>
              <a:ext cx="8715436" cy="357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14282" y="4173812"/>
              <a:ext cx="8715436" cy="35721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57250" y="6192838"/>
            <a:ext cx="82867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S.V.Demidov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 and </a:t>
            </a:r>
            <a:r>
              <a:rPr lang="en-US" altLang="ko-K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D.S.Gorbunov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, JETP Letters, 2006, vol. 84, No. 9, pp479-484</a:t>
            </a:r>
            <a:endParaRPr lang="ko-KR" altLang="en-US" sz="1400" dirty="0"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Contents</a:t>
            </a:r>
            <a:endParaRPr lang="ko-KR" altLang="en-US" smtClean="0"/>
          </a:p>
        </p:txBody>
      </p:sp>
      <p:sp>
        <p:nvSpPr>
          <p:cNvPr id="15362" name="내용 개체 틀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072062"/>
          </a:xfrm>
        </p:spPr>
        <p:txBody>
          <a:bodyPr/>
          <a:lstStyle/>
          <a:p>
            <a:r>
              <a:rPr lang="en-US" altLang="zh-CN" smtClean="0">
                <a:cs typeface="华文楷体"/>
              </a:rPr>
              <a:t>Belle Detector</a:t>
            </a:r>
          </a:p>
          <a:p>
            <a:r>
              <a:rPr lang="en-US" altLang="zh-CN" smtClean="0">
                <a:cs typeface="华文楷体"/>
              </a:rPr>
              <a:t>Search for the X(1812)</a:t>
            </a:r>
          </a:p>
          <a:p>
            <a:pPr lvl="1"/>
            <a:r>
              <a:rPr lang="en-US" altLang="zh-CN" smtClean="0">
                <a:cs typeface="华文楷体"/>
              </a:rPr>
              <a:t> B</a:t>
            </a:r>
            <a:r>
              <a:rPr lang="en-US" altLang="zh-CN" baseline="30000" smtClean="0">
                <a:cs typeface="华文楷体"/>
              </a:rPr>
              <a:t>±</a:t>
            </a:r>
            <a:r>
              <a:rPr lang="en-US" altLang="zh-CN" smtClean="0">
                <a:cs typeface="华文楷体"/>
              </a:rPr>
              <a:t> </a:t>
            </a:r>
            <a:r>
              <a:rPr lang="en-US" altLang="ko-KR" smtClean="0">
                <a:sym typeface="Wingdings" pitchFamily="2" charset="2"/>
              </a:rPr>
              <a:t></a:t>
            </a:r>
            <a:r>
              <a:rPr lang="en-US" altLang="zh-CN" smtClean="0">
                <a:cs typeface="华文楷体"/>
              </a:rPr>
              <a:t> K</a:t>
            </a:r>
            <a:r>
              <a:rPr lang="en-US" altLang="zh-CN" baseline="30000" smtClean="0">
                <a:cs typeface="华文楷体"/>
              </a:rPr>
              <a:t>±</a:t>
            </a:r>
            <a:r>
              <a:rPr lang="el-GR" altLang="zh-CN" smtClean="0">
                <a:cs typeface="华文楷体"/>
              </a:rPr>
              <a:t>ωφ</a:t>
            </a:r>
            <a:r>
              <a:rPr lang="en-US" altLang="zh-CN" smtClean="0">
                <a:cs typeface="华文楷体"/>
              </a:rPr>
              <a:t> </a:t>
            </a:r>
          </a:p>
          <a:p>
            <a:r>
              <a:rPr lang="en-US" altLang="zh-CN" smtClean="0">
                <a:cs typeface="华文楷体"/>
              </a:rPr>
              <a:t>Search for a light pseudo-scalar particle  </a:t>
            </a:r>
            <a:endParaRPr lang="en-US" altLang="ko-KR" smtClean="0"/>
          </a:p>
          <a:p>
            <a:pPr lvl="1"/>
            <a:r>
              <a:rPr lang="en-US" altLang="ko-KR" sz="3200" smtClean="0"/>
              <a:t>B </a:t>
            </a:r>
            <a:r>
              <a:rPr lang="en-US" altLang="ko-KR" sz="3200" smtClean="0">
                <a:sym typeface="Wingdings" pitchFamily="2" charset="2"/>
              </a:rPr>
              <a:t> K*</a:t>
            </a:r>
            <a:r>
              <a:rPr lang="en-US" altLang="ko-KR" sz="3200" baseline="30000" smtClean="0">
                <a:sym typeface="Wingdings" pitchFamily="2" charset="2"/>
              </a:rPr>
              <a:t>0</a:t>
            </a:r>
            <a:r>
              <a:rPr lang="en-US" altLang="ko-KR" sz="3200" smtClean="0">
                <a:sym typeface="Wingdings" pitchFamily="2" charset="2"/>
              </a:rPr>
              <a:t>X</a:t>
            </a:r>
            <a:r>
              <a:rPr lang="en-US" altLang="ko-KR" sz="3200" baseline="30000" smtClean="0">
                <a:sym typeface="Wingdings" pitchFamily="2" charset="2"/>
              </a:rPr>
              <a:t>0</a:t>
            </a:r>
            <a:r>
              <a:rPr lang="en-US" altLang="ko-KR" sz="3200" smtClean="0">
                <a:sym typeface="Wingdings" pitchFamily="2" charset="2"/>
              </a:rPr>
              <a:t>, </a:t>
            </a:r>
            <a:r>
              <a:rPr lang="en-US" altLang="ko-KR" sz="3200" smtClean="0"/>
              <a:t>X</a:t>
            </a:r>
            <a:r>
              <a:rPr lang="en-US" altLang="ko-KR" sz="3200" baseline="30000" smtClean="0"/>
              <a:t>0</a:t>
            </a:r>
            <a:r>
              <a:rPr lang="en-US" altLang="ko-KR" sz="3200" smtClean="0"/>
              <a:t>(214) </a:t>
            </a:r>
            <a:r>
              <a:rPr lang="en-US" altLang="ko-KR" sz="3200" smtClean="0">
                <a:sym typeface="Wingdings" pitchFamily="2" charset="2"/>
              </a:rPr>
              <a:t> </a:t>
            </a:r>
            <a:r>
              <a:rPr lang="en-US" altLang="ko-KR" sz="3200" smtClean="0">
                <a:sym typeface="Symbol" pitchFamily="18" charset="2"/>
              </a:rPr>
              <a:t></a:t>
            </a:r>
            <a:r>
              <a:rPr lang="en-US" altLang="ko-KR" sz="3200" baseline="30000" smtClean="0">
                <a:sym typeface="Symbol" pitchFamily="18" charset="2"/>
              </a:rPr>
              <a:t>+</a:t>
            </a:r>
            <a:r>
              <a:rPr lang="en-US" altLang="ko-KR" sz="3200" smtClean="0">
                <a:sym typeface="Symbol" pitchFamily="18" charset="2"/>
              </a:rPr>
              <a:t></a:t>
            </a:r>
            <a:r>
              <a:rPr lang="en-US" altLang="ko-KR" sz="3200" baseline="30000" smtClean="0">
                <a:sym typeface="Symbol" pitchFamily="18" charset="2"/>
              </a:rPr>
              <a:t>-</a:t>
            </a:r>
          </a:p>
          <a:p>
            <a:pPr lvl="1"/>
            <a:r>
              <a:rPr lang="en-US" altLang="ko-KR" sz="3200" smtClean="0"/>
              <a:t>B </a:t>
            </a:r>
            <a:r>
              <a:rPr lang="en-US" altLang="ko-KR" sz="3200" smtClean="0">
                <a:sym typeface="Wingdings" pitchFamily="2" charset="2"/>
              </a:rPr>
              <a:t> </a:t>
            </a:r>
            <a:r>
              <a:rPr lang="en-US" altLang="ko-KR" sz="3200" smtClean="0">
                <a:sym typeface="Symbol" pitchFamily="18" charset="2"/>
              </a:rPr>
              <a:t></a:t>
            </a:r>
            <a:r>
              <a:rPr lang="en-US" altLang="ko-KR" sz="3200" baseline="30000" smtClean="0">
                <a:sym typeface="Wingdings" pitchFamily="2" charset="2"/>
              </a:rPr>
              <a:t>0</a:t>
            </a:r>
            <a:r>
              <a:rPr lang="en-US" altLang="ko-KR" sz="3200" smtClean="0">
                <a:sym typeface="Wingdings" pitchFamily="2" charset="2"/>
              </a:rPr>
              <a:t>X</a:t>
            </a:r>
            <a:r>
              <a:rPr lang="en-US" altLang="ko-KR" sz="3200" baseline="30000" smtClean="0">
                <a:sym typeface="Wingdings" pitchFamily="2" charset="2"/>
              </a:rPr>
              <a:t>0</a:t>
            </a:r>
            <a:r>
              <a:rPr lang="en-US" altLang="ko-KR" sz="3200" smtClean="0">
                <a:sym typeface="Wingdings" pitchFamily="2" charset="2"/>
              </a:rPr>
              <a:t>, </a:t>
            </a:r>
            <a:r>
              <a:rPr lang="en-US" altLang="ko-KR" sz="3200" smtClean="0"/>
              <a:t>X</a:t>
            </a:r>
            <a:r>
              <a:rPr lang="en-US" altLang="ko-KR" sz="3200" baseline="30000" smtClean="0"/>
              <a:t>0</a:t>
            </a:r>
            <a:r>
              <a:rPr lang="en-US" altLang="ko-KR" sz="3200" smtClean="0"/>
              <a:t>(214) </a:t>
            </a:r>
            <a:r>
              <a:rPr lang="en-US" altLang="ko-KR" sz="3200" smtClean="0">
                <a:sym typeface="Wingdings" pitchFamily="2" charset="2"/>
              </a:rPr>
              <a:t> </a:t>
            </a:r>
            <a:r>
              <a:rPr lang="en-US" altLang="ko-KR" sz="3200" smtClean="0">
                <a:sym typeface="Symbol" pitchFamily="18" charset="2"/>
              </a:rPr>
              <a:t></a:t>
            </a:r>
            <a:r>
              <a:rPr lang="en-US" altLang="ko-KR" sz="3200" baseline="30000" smtClean="0">
                <a:sym typeface="Symbol" pitchFamily="18" charset="2"/>
              </a:rPr>
              <a:t>+</a:t>
            </a:r>
            <a:r>
              <a:rPr lang="en-US" altLang="ko-KR" sz="3200" smtClean="0">
                <a:sym typeface="Symbol" pitchFamily="18" charset="2"/>
              </a:rPr>
              <a:t></a:t>
            </a:r>
            <a:r>
              <a:rPr lang="en-US" altLang="ko-KR" sz="3200" baseline="30000" smtClean="0">
                <a:sym typeface="Symbol" pitchFamily="18" charset="2"/>
              </a:rPr>
              <a:t>-</a:t>
            </a:r>
          </a:p>
          <a:p>
            <a:r>
              <a:rPr lang="en-US" altLang="ko-KR" smtClean="0"/>
              <a:t>Summary</a:t>
            </a:r>
            <a:endParaRPr lang="ko-KR" altLang="en-US" smtClean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Light particle searches  at Belle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62B3C-CA9C-42B3-A290-B6D87A38F452}" type="slidenum">
              <a:rPr lang="ko-KR" altLang="en-US"/>
              <a:pPr>
                <a:defRPr/>
              </a:pPr>
              <a:t>2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smtClean="0">
                <a:cs typeface="+mj-cs"/>
              </a:rPr>
              <a:t>Event selection and Signal efficiency</a:t>
            </a:r>
            <a:endParaRPr lang="ko-KR" altLang="en-US" dirty="0">
              <a:cs typeface="+mj-c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38"/>
            <a:ext cx="8329613" cy="5214937"/>
          </a:xfrm>
        </p:spPr>
        <p:txBody>
          <a:bodyPr rtlCol="0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ko-KR" b="1" dirty="0" smtClean="0">
                <a:solidFill>
                  <a:srgbClr val="0000FF"/>
                </a:solidFill>
                <a:cs typeface="+mn-cs"/>
              </a:rPr>
              <a:t>B </a:t>
            </a:r>
            <a:r>
              <a:rPr lang="en-US" altLang="ko-KR" b="1" dirty="0" smtClean="0">
                <a:solidFill>
                  <a:srgbClr val="0000FF"/>
                </a:solidFill>
                <a:cs typeface="+mn-cs"/>
                <a:sym typeface="Wingdings" pitchFamily="2" charset="2"/>
              </a:rPr>
              <a:t> </a:t>
            </a:r>
            <a:r>
              <a:rPr lang="en-US" altLang="ko-KR" b="1" dirty="0" smtClean="0">
                <a:solidFill>
                  <a:srgbClr val="0000FF"/>
                </a:solidFill>
                <a:cs typeface="+mn-cs"/>
                <a:sym typeface="Symbol"/>
              </a:rPr>
              <a:t>K*</a:t>
            </a:r>
            <a:r>
              <a:rPr lang="en-US" altLang="ko-KR" b="1" baseline="30000" dirty="0" smtClean="0">
                <a:solidFill>
                  <a:srgbClr val="0000FF"/>
                </a:solidFill>
                <a:cs typeface="+mn-cs"/>
                <a:sym typeface="Symbol"/>
              </a:rPr>
              <a:t>0</a:t>
            </a:r>
            <a:r>
              <a:rPr lang="en-US" altLang="ko-KR" b="1" dirty="0" smtClean="0">
                <a:solidFill>
                  <a:srgbClr val="0000FF"/>
                </a:solidFill>
                <a:cs typeface="+mn-cs"/>
                <a:sym typeface="Symbol"/>
              </a:rPr>
              <a:t>X</a:t>
            </a:r>
            <a:r>
              <a:rPr lang="en-US" altLang="ko-KR" b="1" baseline="30000" dirty="0" smtClean="0">
                <a:solidFill>
                  <a:srgbClr val="0000FF"/>
                </a:solidFill>
                <a:cs typeface="+mn-cs"/>
                <a:sym typeface="Symbol"/>
              </a:rPr>
              <a:t>0</a:t>
            </a:r>
            <a:r>
              <a:rPr lang="en-US" altLang="ko-KR" b="1" dirty="0" smtClean="0">
                <a:solidFill>
                  <a:srgbClr val="0000FF"/>
                </a:solidFill>
                <a:cs typeface="+mn-cs"/>
                <a:sym typeface="Symbol"/>
              </a:rPr>
              <a:t>, K*</a:t>
            </a:r>
            <a:r>
              <a:rPr lang="en-US" altLang="ko-KR" b="1" baseline="30000" dirty="0" smtClean="0">
                <a:solidFill>
                  <a:srgbClr val="0000FF"/>
                </a:solidFill>
                <a:cs typeface="+mn-cs"/>
                <a:sym typeface="Symbol"/>
              </a:rPr>
              <a:t>0</a:t>
            </a:r>
            <a:r>
              <a:rPr lang="en-US" altLang="ko-KR" b="1" dirty="0" smtClean="0">
                <a:solidFill>
                  <a:srgbClr val="0000FF"/>
                </a:solidFill>
                <a:cs typeface="+mn-cs"/>
                <a:sym typeface="Symbol"/>
              </a:rPr>
              <a:t> </a:t>
            </a:r>
            <a:r>
              <a:rPr lang="en-US" altLang="ko-KR" b="1" dirty="0" smtClean="0">
                <a:solidFill>
                  <a:srgbClr val="0000FF"/>
                </a:solidFill>
                <a:cs typeface="+mn-cs"/>
                <a:sym typeface="Wingdings" pitchFamily="2" charset="2"/>
              </a:rPr>
              <a:t> K</a:t>
            </a:r>
            <a:r>
              <a:rPr lang="en-US" altLang="ko-KR" b="1" baseline="30000" dirty="0" smtClean="0">
                <a:solidFill>
                  <a:srgbClr val="0000FF"/>
                </a:solidFill>
                <a:cs typeface="+mn-cs"/>
                <a:sym typeface="Wingdings" pitchFamily="2" charset="2"/>
              </a:rPr>
              <a:t>+</a:t>
            </a:r>
            <a:r>
              <a:rPr lang="en-US" altLang="ko-KR" b="1" dirty="0" smtClean="0">
                <a:solidFill>
                  <a:srgbClr val="0000FF"/>
                </a:solidFill>
                <a:cs typeface="+mn-cs"/>
                <a:sym typeface="Symbol"/>
              </a:rPr>
              <a:t></a:t>
            </a:r>
            <a:r>
              <a:rPr lang="en-US" altLang="ko-KR" b="1" baseline="30000" dirty="0" smtClean="0">
                <a:solidFill>
                  <a:srgbClr val="0000FF"/>
                </a:solidFill>
                <a:cs typeface="+mn-cs"/>
                <a:sym typeface="Symbol"/>
              </a:rPr>
              <a:t>-</a:t>
            </a:r>
            <a:r>
              <a:rPr lang="en-US" altLang="ko-KR" b="1" dirty="0" smtClean="0">
                <a:solidFill>
                  <a:srgbClr val="0000FF"/>
                </a:solidFill>
                <a:cs typeface="+mn-cs"/>
                <a:sym typeface="Symbol"/>
              </a:rPr>
              <a:t>, X</a:t>
            </a:r>
            <a:r>
              <a:rPr lang="en-US" altLang="ko-KR" b="1" baseline="30000" dirty="0" smtClean="0">
                <a:solidFill>
                  <a:srgbClr val="0000FF"/>
                </a:solidFill>
                <a:cs typeface="+mn-cs"/>
                <a:sym typeface="Symbol"/>
              </a:rPr>
              <a:t>0</a:t>
            </a:r>
            <a:r>
              <a:rPr lang="en-US" altLang="ko-KR" b="1" dirty="0" smtClean="0">
                <a:solidFill>
                  <a:srgbClr val="0000FF"/>
                </a:solidFill>
                <a:cs typeface="+mn-cs"/>
                <a:sym typeface="Symbol"/>
              </a:rPr>
              <a:t> </a:t>
            </a:r>
            <a:r>
              <a:rPr lang="en-US" altLang="ko-KR" b="1" dirty="0" smtClean="0">
                <a:solidFill>
                  <a:srgbClr val="0000FF"/>
                </a:solidFill>
                <a:cs typeface="+mn-cs"/>
                <a:sym typeface="Wingdings" pitchFamily="2" charset="2"/>
              </a:rPr>
              <a:t> </a:t>
            </a:r>
            <a:r>
              <a:rPr lang="en-US" altLang="ko-KR" b="1" dirty="0" smtClean="0">
                <a:solidFill>
                  <a:srgbClr val="0000FF"/>
                </a:solidFill>
                <a:cs typeface="+mn-cs"/>
                <a:sym typeface="Symbol"/>
              </a:rPr>
              <a:t></a:t>
            </a:r>
            <a:r>
              <a:rPr lang="en-US" altLang="ko-KR" b="1" baseline="30000" dirty="0" smtClean="0">
                <a:solidFill>
                  <a:srgbClr val="0000FF"/>
                </a:solidFill>
                <a:cs typeface="+mn-cs"/>
                <a:sym typeface="Symbol"/>
              </a:rPr>
              <a:t>+</a:t>
            </a:r>
            <a:r>
              <a:rPr lang="en-US" altLang="ko-KR" b="1" dirty="0" smtClean="0">
                <a:solidFill>
                  <a:srgbClr val="0000FF"/>
                </a:solidFill>
                <a:cs typeface="+mn-cs"/>
                <a:sym typeface="Symbol"/>
              </a:rPr>
              <a:t></a:t>
            </a:r>
            <a:r>
              <a:rPr lang="en-US" altLang="ko-KR" b="1" baseline="30000" dirty="0" smtClean="0">
                <a:solidFill>
                  <a:srgbClr val="0000FF"/>
                </a:solidFill>
                <a:cs typeface="+mn-cs"/>
                <a:sym typeface="Symbol"/>
              </a:rPr>
              <a:t>-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ko-KR" b="1" dirty="0" smtClean="0">
                <a:solidFill>
                  <a:srgbClr val="0000FF"/>
                </a:solidFill>
                <a:cs typeface="+mn-cs"/>
              </a:rPr>
              <a:t>B </a:t>
            </a:r>
            <a:r>
              <a:rPr lang="en-US" altLang="ko-KR" b="1" dirty="0" smtClean="0">
                <a:solidFill>
                  <a:srgbClr val="0000FF"/>
                </a:solidFill>
                <a:cs typeface="+mn-cs"/>
                <a:sym typeface="Wingdings" pitchFamily="2" charset="2"/>
              </a:rPr>
              <a:t> </a:t>
            </a:r>
            <a:r>
              <a:rPr lang="en-US" altLang="ko-KR" b="1" dirty="0" smtClean="0">
                <a:solidFill>
                  <a:srgbClr val="0000FF"/>
                </a:solidFill>
                <a:cs typeface="+mn-cs"/>
                <a:sym typeface="Symbol"/>
              </a:rPr>
              <a:t></a:t>
            </a:r>
            <a:r>
              <a:rPr lang="en-US" altLang="ko-KR" b="1" baseline="30000" dirty="0" smtClean="0">
                <a:solidFill>
                  <a:srgbClr val="0000FF"/>
                </a:solidFill>
                <a:cs typeface="+mn-cs"/>
                <a:sym typeface="Symbol"/>
              </a:rPr>
              <a:t>0</a:t>
            </a:r>
            <a:r>
              <a:rPr lang="en-US" altLang="ko-KR" b="1" dirty="0" smtClean="0">
                <a:solidFill>
                  <a:srgbClr val="0000FF"/>
                </a:solidFill>
                <a:cs typeface="+mn-cs"/>
                <a:sym typeface="Symbol"/>
              </a:rPr>
              <a:t>X</a:t>
            </a:r>
            <a:r>
              <a:rPr lang="en-US" altLang="ko-KR" b="1" baseline="30000" dirty="0" smtClean="0">
                <a:solidFill>
                  <a:srgbClr val="0000FF"/>
                </a:solidFill>
                <a:cs typeface="+mn-cs"/>
                <a:sym typeface="Symbol"/>
              </a:rPr>
              <a:t>0</a:t>
            </a:r>
            <a:r>
              <a:rPr lang="en-US" altLang="ko-KR" b="1" dirty="0" smtClean="0">
                <a:solidFill>
                  <a:srgbClr val="0000FF"/>
                </a:solidFill>
                <a:cs typeface="+mn-cs"/>
                <a:sym typeface="Symbol"/>
              </a:rPr>
              <a:t>, </a:t>
            </a:r>
            <a:r>
              <a:rPr lang="en-US" altLang="ko-KR" b="1" baseline="30000" dirty="0" smtClean="0">
                <a:solidFill>
                  <a:srgbClr val="0000FF"/>
                </a:solidFill>
                <a:cs typeface="+mn-cs"/>
                <a:sym typeface="Symbol"/>
              </a:rPr>
              <a:t>0</a:t>
            </a:r>
            <a:r>
              <a:rPr lang="en-US" altLang="ko-KR" b="1" dirty="0" smtClean="0">
                <a:solidFill>
                  <a:srgbClr val="0000FF"/>
                </a:solidFill>
                <a:cs typeface="+mn-cs"/>
                <a:sym typeface="Symbol"/>
              </a:rPr>
              <a:t> </a:t>
            </a:r>
            <a:r>
              <a:rPr lang="en-US" altLang="ko-KR" b="1" dirty="0" smtClean="0">
                <a:solidFill>
                  <a:srgbClr val="0000FF"/>
                </a:solidFill>
                <a:cs typeface="+mn-cs"/>
                <a:sym typeface="Wingdings" pitchFamily="2" charset="2"/>
              </a:rPr>
              <a:t> </a:t>
            </a:r>
            <a:r>
              <a:rPr lang="en-US" altLang="ko-KR" b="1" dirty="0" smtClean="0">
                <a:solidFill>
                  <a:srgbClr val="0000FF"/>
                </a:solidFill>
                <a:cs typeface="+mn-cs"/>
                <a:sym typeface="Symbol"/>
              </a:rPr>
              <a:t></a:t>
            </a:r>
            <a:r>
              <a:rPr lang="en-US" altLang="ko-KR" b="1" baseline="30000" dirty="0" smtClean="0">
                <a:solidFill>
                  <a:srgbClr val="0000FF"/>
                </a:solidFill>
                <a:cs typeface="+mn-cs"/>
                <a:sym typeface="Symbol"/>
              </a:rPr>
              <a:t>+</a:t>
            </a:r>
            <a:r>
              <a:rPr lang="en-US" altLang="ko-KR" b="1" dirty="0" smtClean="0">
                <a:solidFill>
                  <a:srgbClr val="0000FF"/>
                </a:solidFill>
                <a:cs typeface="+mn-cs"/>
                <a:sym typeface="Symbol"/>
              </a:rPr>
              <a:t></a:t>
            </a:r>
            <a:r>
              <a:rPr lang="en-US" altLang="ko-KR" b="1" baseline="30000" dirty="0" smtClean="0">
                <a:solidFill>
                  <a:srgbClr val="0000FF"/>
                </a:solidFill>
                <a:cs typeface="+mn-cs"/>
                <a:sym typeface="Symbol"/>
              </a:rPr>
              <a:t>-</a:t>
            </a:r>
            <a:r>
              <a:rPr lang="en-US" altLang="ko-KR" b="1" dirty="0" smtClean="0">
                <a:solidFill>
                  <a:srgbClr val="0000FF"/>
                </a:solidFill>
                <a:cs typeface="+mn-cs"/>
                <a:sym typeface="Symbol"/>
              </a:rPr>
              <a:t>, X</a:t>
            </a:r>
            <a:r>
              <a:rPr lang="en-US" altLang="ko-KR" b="1" baseline="30000" dirty="0" smtClean="0">
                <a:solidFill>
                  <a:srgbClr val="0000FF"/>
                </a:solidFill>
                <a:cs typeface="+mn-cs"/>
                <a:sym typeface="Symbol"/>
              </a:rPr>
              <a:t>0</a:t>
            </a:r>
            <a:r>
              <a:rPr lang="en-US" altLang="ko-KR" b="1" dirty="0" smtClean="0">
                <a:solidFill>
                  <a:srgbClr val="0000FF"/>
                </a:solidFill>
                <a:cs typeface="+mn-cs"/>
                <a:sym typeface="Symbol"/>
              </a:rPr>
              <a:t> </a:t>
            </a:r>
            <a:r>
              <a:rPr lang="en-US" altLang="ko-KR" b="1" dirty="0" smtClean="0">
                <a:solidFill>
                  <a:srgbClr val="0000FF"/>
                </a:solidFill>
                <a:cs typeface="+mn-cs"/>
                <a:sym typeface="Wingdings" pitchFamily="2" charset="2"/>
              </a:rPr>
              <a:t> </a:t>
            </a:r>
            <a:r>
              <a:rPr lang="en-US" altLang="ko-KR" b="1" dirty="0" smtClean="0">
                <a:solidFill>
                  <a:srgbClr val="0000FF"/>
                </a:solidFill>
                <a:cs typeface="+mn-cs"/>
                <a:sym typeface="Symbol"/>
              </a:rPr>
              <a:t></a:t>
            </a:r>
            <a:r>
              <a:rPr lang="en-US" altLang="ko-KR" b="1" baseline="30000" dirty="0" smtClean="0">
                <a:solidFill>
                  <a:srgbClr val="0000FF"/>
                </a:solidFill>
                <a:cs typeface="+mn-cs"/>
                <a:sym typeface="Symbol"/>
              </a:rPr>
              <a:t>+</a:t>
            </a:r>
            <a:r>
              <a:rPr lang="en-US" altLang="ko-KR" b="1" dirty="0" smtClean="0">
                <a:solidFill>
                  <a:srgbClr val="0000FF"/>
                </a:solidFill>
                <a:cs typeface="+mn-cs"/>
                <a:sym typeface="Symbol"/>
              </a:rPr>
              <a:t></a:t>
            </a:r>
            <a:r>
              <a:rPr lang="en-US" altLang="ko-KR" b="1" baseline="30000" dirty="0" smtClean="0">
                <a:solidFill>
                  <a:srgbClr val="0000FF"/>
                </a:solidFill>
                <a:cs typeface="+mn-cs"/>
                <a:sym typeface="Symbol"/>
              </a:rPr>
              <a:t>-</a:t>
            </a:r>
            <a:endParaRPr lang="en-US" altLang="ko-KR" dirty="0" smtClean="0">
              <a:cs typeface="+mn-cs"/>
            </a:endParaRPr>
          </a:p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ko-KR" dirty="0" smtClean="0">
                <a:cs typeface="+mn-cs"/>
              </a:rPr>
              <a:t>Invariant masses of K*</a:t>
            </a:r>
            <a:r>
              <a:rPr lang="en-US" altLang="ko-KR" baseline="30000" dirty="0" smtClean="0">
                <a:cs typeface="+mn-cs"/>
              </a:rPr>
              <a:t>0</a:t>
            </a:r>
            <a:r>
              <a:rPr lang="en-US" altLang="ko-KR" dirty="0" smtClean="0">
                <a:cs typeface="+mn-cs"/>
              </a:rPr>
              <a:t> and </a:t>
            </a:r>
            <a:r>
              <a:rPr lang="en-US" altLang="ko-KR" dirty="0" smtClean="0">
                <a:cs typeface="+mn-cs"/>
                <a:sym typeface="Symbol"/>
              </a:rPr>
              <a:t></a:t>
            </a:r>
            <a:r>
              <a:rPr lang="en-US" altLang="ko-KR" baseline="30000" dirty="0" smtClean="0">
                <a:cs typeface="+mn-cs"/>
                <a:sym typeface="Symbol"/>
              </a:rPr>
              <a:t>0</a:t>
            </a:r>
            <a:r>
              <a:rPr lang="en-US" altLang="ko-KR" dirty="0" smtClean="0">
                <a:cs typeface="+mn-cs"/>
                <a:sym typeface="Symbol"/>
              </a:rPr>
              <a:t> :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ko-KR" dirty="0" smtClean="0">
                <a:cs typeface="+mn-cs"/>
                <a:sym typeface="Symbol"/>
              </a:rPr>
              <a:t>    </a:t>
            </a:r>
            <a:r>
              <a:rPr lang="en-US" altLang="ko-KR" sz="2000" dirty="0" smtClean="0">
                <a:cs typeface="+mn-cs"/>
                <a:sym typeface="Symbol"/>
              </a:rPr>
              <a:t>central value of the fitted  1.5 and  1, respectively</a:t>
            </a:r>
          </a:p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ko-KR" dirty="0" smtClean="0">
                <a:cs typeface="+mn-cs"/>
                <a:sym typeface="Symbol"/>
              </a:rPr>
              <a:t>Kinematic variables,  E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ko-KR" dirty="0" smtClean="0">
                <a:cs typeface="+mn-cs"/>
                <a:sym typeface="Symbol"/>
              </a:rPr>
              <a:t>     and </a:t>
            </a:r>
            <a:r>
              <a:rPr lang="en-US" altLang="ko-KR" dirty="0" err="1" smtClean="0">
                <a:cs typeface="+mn-cs"/>
                <a:sym typeface="Symbol"/>
              </a:rPr>
              <a:t>M</a:t>
            </a:r>
            <a:r>
              <a:rPr lang="en-US" altLang="ko-KR" baseline="-25000" dirty="0" err="1" smtClean="0">
                <a:cs typeface="+mn-cs"/>
                <a:sym typeface="Symbol"/>
              </a:rPr>
              <a:t>bc</a:t>
            </a:r>
            <a:r>
              <a:rPr lang="en-US" altLang="ko-KR" dirty="0" smtClean="0">
                <a:cs typeface="+mn-cs"/>
                <a:sym typeface="Symbol"/>
              </a:rPr>
              <a:t>,  cut applied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altLang="ko-KR" dirty="0" smtClean="0">
              <a:cs typeface="+mn-cs"/>
              <a:sym typeface="Symbol"/>
            </a:endParaRPr>
          </a:p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endParaRPr lang="en-US" altLang="ko-KR" sz="2000" baseline="30000" dirty="0" smtClean="0">
              <a:cs typeface="+mn-cs"/>
              <a:sym typeface="Symbol"/>
            </a:endParaRPr>
          </a:p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endParaRPr lang="en-US" altLang="ko-KR" sz="2000" baseline="30000" dirty="0" smtClean="0">
              <a:cs typeface="+mn-cs"/>
              <a:sym typeface="Symbol"/>
            </a:endParaRPr>
          </a:p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endParaRPr lang="en-US" altLang="ko-KR" sz="2000" baseline="30000" dirty="0" smtClean="0">
              <a:cs typeface="+mn-cs"/>
              <a:sym typeface="Symbol"/>
            </a:endParaRPr>
          </a:p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endParaRPr lang="en-US" altLang="ko-KR" sz="2000" baseline="30000" dirty="0" smtClean="0">
              <a:cs typeface="+mn-cs"/>
              <a:sym typeface="Symbol"/>
            </a:endParaRPr>
          </a:p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endParaRPr lang="en-US" altLang="ko-KR" sz="2000" baseline="30000" dirty="0" smtClean="0">
              <a:cs typeface="+mn-cs"/>
              <a:sym typeface="Symbol"/>
            </a:endParaRPr>
          </a:p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endParaRPr lang="en-US" altLang="ko-KR" sz="2000" baseline="30000" dirty="0" smtClean="0">
              <a:cs typeface="+mn-cs"/>
              <a:sym typeface="Symbol"/>
            </a:endParaRPr>
          </a:p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endParaRPr lang="en-US" altLang="ko-KR" sz="2000" baseline="30000" dirty="0" smtClean="0">
              <a:cs typeface="+mn-cs"/>
              <a:sym typeface="Symbol"/>
            </a:endParaRPr>
          </a:p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ko-KR" dirty="0" smtClean="0">
                <a:cs typeface="+mn-cs"/>
              </a:rPr>
              <a:t>X</a:t>
            </a:r>
            <a:r>
              <a:rPr lang="en-US" altLang="ko-KR" baseline="30000" dirty="0" smtClean="0">
                <a:cs typeface="+mn-cs"/>
              </a:rPr>
              <a:t>0</a:t>
            </a:r>
            <a:r>
              <a:rPr lang="en-US" altLang="ko-KR" dirty="0" smtClean="0">
                <a:cs typeface="+mn-cs"/>
              </a:rPr>
              <a:t> window defined with </a:t>
            </a:r>
            <a:r>
              <a:rPr lang="en-US" altLang="ko-KR" dirty="0" err="1" smtClean="0">
                <a:cs typeface="+mn-cs"/>
              </a:rPr>
              <a:t>dimuon</a:t>
            </a:r>
            <a:r>
              <a:rPr lang="en-US" altLang="ko-KR" dirty="0" smtClean="0">
                <a:cs typeface="+mn-cs"/>
              </a:rPr>
              <a:t> mass resolution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ko-KR" dirty="0" smtClean="0">
                <a:solidFill>
                  <a:srgbClr val="0000FF"/>
                </a:solidFill>
                <a:cs typeface="+mn-cs"/>
              </a:rPr>
              <a:t>214.3 </a:t>
            </a:r>
            <a:r>
              <a:rPr lang="en-US" altLang="ko-KR" dirty="0" smtClean="0">
                <a:solidFill>
                  <a:srgbClr val="0000FF"/>
                </a:solidFill>
                <a:cs typeface="+mn-cs"/>
                <a:sym typeface="Symbol"/>
              </a:rPr>
              <a:t> 3  (0.5 (</a:t>
            </a:r>
            <a:r>
              <a:rPr lang="en-US" altLang="ko-KR" dirty="0" err="1" smtClean="0">
                <a:solidFill>
                  <a:srgbClr val="0000FF"/>
                </a:solidFill>
                <a:cs typeface="+mn-cs"/>
                <a:sym typeface="Symbol"/>
              </a:rPr>
              <a:t>HyperCP</a:t>
            </a:r>
            <a:r>
              <a:rPr lang="en-US" altLang="ko-KR" dirty="0" smtClean="0">
                <a:solidFill>
                  <a:srgbClr val="0000FF"/>
                </a:solidFill>
                <a:cs typeface="+mn-cs"/>
                <a:sym typeface="Symbol"/>
              </a:rPr>
              <a:t>) + </a:t>
            </a:r>
            <a:r>
              <a:rPr lang="en-US" altLang="ko-KR" dirty="0" err="1" smtClean="0">
                <a:solidFill>
                  <a:srgbClr val="0000FF"/>
                </a:solidFill>
                <a:cs typeface="+mn-cs"/>
                <a:sym typeface="Symbol"/>
              </a:rPr>
              <a:t>resol</a:t>
            </a:r>
            <a:r>
              <a:rPr lang="en-US" altLang="ko-KR" dirty="0" smtClean="0">
                <a:solidFill>
                  <a:srgbClr val="0000FF"/>
                </a:solidFill>
                <a:cs typeface="+mn-cs"/>
                <a:sym typeface="Symbol"/>
              </a:rPr>
              <a:t>. (Belle)) [</a:t>
            </a:r>
            <a:r>
              <a:rPr lang="en-US" altLang="ko-KR" dirty="0" err="1" smtClean="0">
                <a:solidFill>
                  <a:srgbClr val="0000FF"/>
                </a:solidFill>
                <a:cs typeface="+mn-cs"/>
                <a:sym typeface="Symbol"/>
              </a:rPr>
              <a:t>MeV</a:t>
            </a:r>
            <a:r>
              <a:rPr lang="en-US" altLang="ko-KR" dirty="0" smtClean="0">
                <a:solidFill>
                  <a:srgbClr val="0000FF"/>
                </a:solidFill>
                <a:cs typeface="+mn-cs"/>
                <a:sym typeface="Symbol"/>
              </a:rPr>
              <a:t>/c</a:t>
            </a:r>
            <a:r>
              <a:rPr lang="en-US" altLang="ko-KR" baseline="30000" dirty="0" smtClean="0">
                <a:solidFill>
                  <a:srgbClr val="0000FF"/>
                </a:solidFill>
                <a:cs typeface="+mn-cs"/>
                <a:sym typeface="Symbol"/>
              </a:rPr>
              <a:t>2</a:t>
            </a:r>
            <a:r>
              <a:rPr lang="en-US" altLang="ko-KR" dirty="0" smtClean="0">
                <a:solidFill>
                  <a:srgbClr val="0000FF"/>
                </a:solidFill>
                <a:cs typeface="+mn-cs"/>
                <a:sym typeface="Symbol"/>
              </a:rPr>
              <a:t>]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ko-KR" b="1" dirty="0" smtClean="0">
                <a:solidFill>
                  <a:srgbClr val="0000FF"/>
                </a:solidFill>
                <a:cs typeface="+mn-cs"/>
              </a:rPr>
              <a:t>211.5 </a:t>
            </a:r>
            <a:r>
              <a:rPr lang="en-US" altLang="ko-KR" b="1" dirty="0" err="1" smtClean="0">
                <a:solidFill>
                  <a:srgbClr val="0000FF"/>
                </a:solidFill>
                <a:cs typeface="+mn-cs"/>
              </a:rPr>
              <a:t>MeV</a:t>
            </a:r>
            <a:r>
              <a:rPr lang="en-US" altLang="ko-KR" b="1" dirty="0" smtClean="0">
                <a:solidFill>
                  <a:srgbClr val="0000FF"/>
                </a:solidFill>
                <a:cs typeface="+mn-cs"/>
              </a:rPr>
              <a:t>/c</a:t>
            </a:r>
            <a:r>
              <a:rPr lang="en-US" altLang="ko-KR" b="1" baseline="30000" dirty="0" smtClean="0">
                <a:solidFill>
                  <a:srgbClr val="0000FF"/>
                </a:solidFill>
                <a:cs typeface="+mn-cs"/>
              </a:rPr>
              <a:t>2</a:t>
            </a:r>
            <a:r>
              <a:rPr lang="en-US" altLang="ko-KR" b="1" dirty="0" smtClean="0">
                <a:solidFill>
                  <a:srgbClr val="0000FF"/>
                </a:solidFill>
                <a:cs typeface="+mn-cs"/>
              </a:rPr>
              <a:t> &lt; M</a:t>
            </a:r>
            <a:r>
              <a:rPr lang="en-US" altLang="ko-KR" b="1" baseline="-25000" dirty="0" smtClean="0">
                <a:solidFill>
                  <a:srgbClr val="0000FF"/>
                </a:solidFill>
                <a:cs typeface="+mn-cs"/>
                <a:sym typeface="Symbol"/>
              </a:rPr>
              <a:t>+-</a:t>
            </a:r>
            <a:r>
              <a:rPr lang="en-US" altLang="ko-KR" b="1" dirty="0" smtClean="0">
                <a:solidFill>
                  <a:srgbClr val="0000FF"/>
                </a:solidFill>
                <a:cs typeface="+mn-cs"/>
                <a:sym typeface="Symbol"/>
              </a:rPr>
              <a:t> &lt; 217.1 </a:t>
            </a:r>
            <a:r>
              <a:rPr lang="en-US" altLang="ko-KR" b="1" dirty="0" err="1" smtClean="0">
                <a:solidFill>
                  <a:srgbClr val="0000FF"/>
                </a:solidFill>
                <a:cs typeface="+mn-cs"/>
                <a:sym typeface="Symbol"/>
              </a:rPr>
              <a:t>MeV</a:t>
            </a:r>
            <a:r>
              <a:rPr lang="en-US" altLang="ko-KR" b="1" dirty="0" smtClean="0">
                <a:solidFill>
                  <a:srgbClr val="0000FF"/>
                </a:solidFill>
                <a:cs typeface="+mn-cs"/>
                <a:sym typeface="Symbol"/>
              </a:rPr>
              <a:t>/c</a:t>
            </a:r>
            <a:r>
              <a:rPr lang="en-US" altLang="ko-KR" b="1" baseline="30000" dirty="0" smtClean="0">
                <a:solidFill>
                  <a:srgbClr val="0000FF"/>
                </a:solidFill>
                <a:cs typeface="+mn-cs"/>
                <a:sym typeface="Symbol"/>
              </a:rPr>
              <a:t>2</a:t>
            </a:r>
            <a:endParaRPr lang="en-US" altLang="ko-KR" b="1" dirty="0" smtClean="0">
              <a:solidFill>
                <a:srgbClr val="0000FF"/>
              </a:solidFill>
              <a:cs typeface="+mn-cs"/>
              <a:sym typeface="Symbol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Light particle searches  at Belle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E4681-E61E-4AAD-AFDF-77A0F3FFA548}" type="slidenum">
              <a:rPr lang="ko-KR" altLang="en-US"/>
              <a:pPr>
                <a:defRPr/>
              </a:pPr>
              <a:t>20</a:t>
            </a:fld>
            <a:endParaRPr lang="ko-KR" altLang="en-US"/>
          </a:p>
        </p:txBody>
      </p:sp>
      <p:grpSp>
        <p:nvGrpSpPr>
          <p:cNvPr id="36869" name="그룹 15"/>
          <p:cNvGrpSpPr>
            <a:grpSpLocks/>
          </p:cNvGrpSpPr>
          <p:nvPr/>
        </p:nvGrpSpPr>
        <p:grpSpPr bwMode="auto">
          <a:xfrm>
            <a:off x="7256463" y="214313"/>
            <a:ext cx="1887537" cy="428625"/>
            <a:chOff x="7500958" y="2857496"/>
            <a:chExt cx="1887868" cy="428628"/>
          </a:xfrm>
        </p:grpSpPr>
        <p:sp>
          <p:nvSpPr>
            <p:cNvPr id="15" name="오각형 14"/>
            <p:cNvSpPr/>
            <p:nvPr/>
          </p:nvSpPr>
          <p:spPr>
            <a:xfrm rot="10800000">
              <a:off x="7500958" y="2857496"/>
              <a:ext cx="1857701" cy="428628"/>
            </a:xfrm>
            <a:prstGeom prst="homePlat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74314" y="2872736"/>
              <a:ext cx="1714512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+mn-lt"/>
                  <a:ea typeface="+mn-ea"/>
                  <a:cs typeface="+mn-cs"/>
                </a:rPr>
                <a:t>preliminary</a:t>
              </a:r>
              <a:endParaRPr lang="ko-KR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endParaRPr>
            </a:p>
          </p:txBody>
        </p:sp>
      </p:grp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642938" y="3714750"/>
          <a:ext cx="8001000" cy="111283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643075"/>
                <a:gridCol w="4000528"/>
                <a:gridCol w="2357454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/>
                        <a:t>Decay mode</a:t>
                      </a:r>
                      <a:endParaRPr lang="ko-KR" altLang="en-US" b="0" dirty="0"/>
                    </a:p>
                  </a:txBody>
                  <a:tcPr anchor="ctr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err="1" smtClean="0"/>
                        <a:t>Dimuon</a:t>
                      </a:r>
                      <a:r>
                        <a:rPr lang="en-US" altLang="ko-KR" b="0" dirty="0" smtClean="0"/>
                        <a:t> mass resolution [</a:t>
                      </a:r>
                      <a:r>
                        <a:rPr lang="en-US" altLang="ko-KR" b="0" dirty="0" err="1" smtClean="0"/>
                        <a:t>keV</a:t>
                      </a:r>
                      <a:r>
                        <a:rPr lang="en-US" altLang="ko-KR" b="0" dirty="0" smtClean="0"/>
                        <a:t>/c</a:t>
                      </a:r>
                      <a:r>
                        <a:rPr lang="en-US" altLang="ko-KR" b="0" baseline="30000" dirty="0" smtClean="0"/>
                        <a:t>2</a:t>
                      </a:r>
                      <a:r>
                        <a:rPr lang="en-US" altLang="ko-KR" b="0" dirty="0" smtClean="0"/>
                        <a:t>]</a:t>
                      </a:r>
                      <a:endParaRPr lang="ko-KR" altLang="en-US" b="0" dirty="0"/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 smtClean="0"/>
                        <a:t>Signal efficiency</a:t>
                      </a:r>
                      <a:r>
                        <a:rPr lang="en-US" altLang="ko-KR" b="0" baseline="0" dirty="0" smtClean="0"/>
                        <a:t> (</a:t>
                      </a:r>
                      <a:r>
                        <a:rPr lang="en-US" altLang="ko-KR" b="0" baseline="0" dirty="0" smtClean="0">
                          <a:sym typeface="Symbol"/>
                        </a:rPr>
                        <a:t></a:t>
                      </a:r>
                      <a:r>
                        <a:rPr lang="en-US" altLang="ko-KR" b="0" baseline="0" dirty="0" smtClean="0"/>
                        <a:t>)</a:t>
                      </a:r>
                      <a:endParaRPr lang="ko-KR" altLang="en-US" b="0" dirty="0"/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B 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  <a:sym typeface="Symbol"/>
                        </a:rPr>
                        <a:t>K*</a:t>
                      </a:r>
                      <a:r>
                        <a:rPr lang="en-US" altLang="ko-KR" baseline="30000" dirty="0" smtClean="0">
                          <a:solidFill>
                            <a:schemeClr val="tx1"/>
                          </a:solidFill>
                          <a:sym typeface="Symbol"/>
                        </a:rPr>
                        <a:t>0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  <a:sym typeface="Symbol"/>
                        </a:rPr>
                        <a:t>X</a:t>
                      </a:r>
                      <a:r>
                        <a:rPr lang="en-US" altLang="ko-KR" baseline="30000" dirty="0" smtClean="0">
                          <a:solidFill>
                            <a:schemeClr val="tx1"/>
                          </a:solidFill>
                          <a:sym typeface="Symbol"/>
                        </a:rPr>
                        <a:t>0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  <a:sym typeface="Symbol"/>
                        </a:rPr>
                        <a:t> 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427 </a:t>
                      </a:r>
                      <a:r>
                        <a:rPr lang="en-US" altLang="ko-KR" dirty="0" smtClean="0">
                          <a:sym typeface="Symbol"/>
                        </a:rPr>
                        <a:t> 14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(26.3 </a:t>
                      </a:r>
                      <a:r>
                        <a:rPr lang="en-US" altLang="ko-KR" dirty="0" smtClean="0">
                          <a:sym typeface="Symbol"/>
                        </a:rPr>
                        <a:t> 0.1)%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B 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  <a:sym typeface="Symbol"/>
                        </a:rPr>
                        <a:t></a:t>
                      </a:r>
                      <a:r>
                        <a:rPr lang="en-US" altLang="ko-KR" baseline="30000" dirty="0" smtClean="0">
                          <a:solidFill>
                            <a:schemeClr val="tx1"/>
                          </a:solidFill>
                          <a:sym typeface="Symbol"/>
                        </a:rPr>
                        <a:t>0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  <a:sym typeface="Symbol"/>
                        </a:rPr>
                        <a:t>X</a:t>
                      </a:r>
                      <a:r>
                        <a:rPr lang="en-US" altLang="ko-KR" baseline="30000" dirty="0" smtClean="0">
                          <a:solidFill>
                            <a:schemeClr val="tx1"/>
                          </a:solidFill>
                          <a:sym typeface="Symbol"/>
                        </a:rPr>
                        <a:t>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428 </a:t>
                      </a:r>
                      <a:r>
                        <a:rPr lang="en-US" altLang="ko-KR" dirty="0" smtClean="0">
                          <a:sym typeface="Symbol"/>
                        </a:rPr>
                        <a:t> 15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(23.5 </a:t>
                      </a:r>
                      <a:r>
                        <a:rPr lang="en-US" altLang="ko-KR" dirty="0" smtClean="0">
                          <a:sym typeface="Symbol"/>
                        </a:rPr>
                        <a:t> 0.1)%</a:t>
                      </a:r>
                      <a:endParaRPr lang="ko-KR" alt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6885" name="내용 개체 틀 2"/>
          <p:cNvSpPr txBox="1">
            <a:spLocks/>
          </p:cNvSpPr>
          <p:nvPr/>
        </p:nvSpPr>
        <p:spPr bwMode="auto">
          <a:xfrm>
            <a:off x="457200" y="5072063"/>
            <a:ext cx="818673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latinLnBrk="1">
              <a:spcBef>
                <a:spcPct val="20000"/>
              </a:spcBef>
              <a:buFontTx/>
              <a:buBlip>
                <a:blip r:embed="rId2"/>
              </a:buBlip>
            </a:pPr>
            <a:endParaRPr lang="ko-KR" altLang="en-US" sz="2000">
              <a:latin typeface="Tahoma" pitchFamily="34" charset="0"/>
              <a:ea typeface="HY견명조"/>
              <a:cs typeface="Tahoma" pitchFamily="34" charset="0"/>
            </a:endParaRPr>
          </a:p>
        </p:txBody>
      </p:sp>
      <p:sp>
        <p:nvSpPr>
          <p:cNvPr id="18" name="오른쪽 화살표 17"/>
          <p:cNvSpPr/>
          <p:nvPr/>
        </p:nvSpPr>
        <p:spPr>
          <a:xfrm>
            <a:off x="1214438" y="5715000"/>
            <a:ext cx="428625" cy="357188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grpSp>
        <p:nvGrpSpPr>
          <p:cNvPr id="36887" name="그룹 29"/>
          <p:cNvGrpSpPr>
            <a:grpSpLocks/>
          </p:cNvGrpSpPr>
          <p:nvPr/>
        </p:nvGrpSpPr>
        <p:grpSpPr bwMode="auto">
          <a:xfrm>
            <a:off x="5786438" y="1928813"/>
            <a:ext cx="2357437" cy="1816100"/>
            <a:chOff x="6215074" y="4683936"/>
            <a:chExt cx="2520000" cy="1888336"/>
          </a:xfrm>
        </p:grpSpPr>
        <p:pic>
          <p:nvPicPr>
            <p:cNvPr id="36888" name="그림 7" descr="de-mbc_scatter.gif"/>
            <p:cNvPicPr>
              <a:picLocks noChangeAspect="1"/>
            </p:cNvPicPr>
            <p:nvPr/>
          </p:nvPicPr>
          <p:blipFill>
            <a:blip r:embed="rId3"/>
            <a:srcRect l="5670" t="4128" r="6450"/>
            <a:stretch>
              <a:fillRect/>
            </a:stretch>
          </p:blipFill>
          <p:spPr bwMode="auto">
            <a:xfrm>
              <a:off x="6215074" y="4683936"/>
              <a:ext cx="2520000" cy="1888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9" name="직선 연결선 9"/>
            <p:cNvCxnSpPr/>
            <p:nvPr/>
          </p:nvCxnSpPr>
          <p:spPr>
            <a:xfrm rot="5400000">
              <a:off x="7269584" y="5535645"/>
              <a:ext cx="1500434" cy="16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10"/>
            <p:cNvCxnSpPr/>
            <p:nvPr/>
          </p:nvCxnSpPr>
          <p:spPr>
            <a:xfrm rot="5400000">
              <a:off x="6882675" y="5535645"/>
              <a:ext cx="1500434" cy="16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12"/>
            <p:cNvCxnSpPr/>
            <p:nvPr/>
          </p:nvCxnSpPr>
          <p:spPr>
            <a:xfrm>
              <a:off x="6627437" y="5357398"/>
              <a:ext cx="2000728" cy="16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13"/>
            <p:cNvCxnSpPr/>
            <p:nvPr/>
          </p:nvCxnSpPr>
          <p:spPr>
            <a:xfrm>
              <a:off x="6632529" y="5692479"/>
              <a:ext cx="2000727" cy="16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14"/>
            <p:cNvCxnSpPr/>
            <p:nvPr/>
          </p:nvCxnSpPr>
          <p:spPr>
            <a:xfrm>
              <a:off x="6630831" y="5213792"/>
              <a:ext cx="2002425" cy="16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28"/>
            <p:cNvCxnSpPr/>
            <p:nvPr/>
          </p:nvCxnSpPr>
          <p:spPr>
            <a:xfrm>
              <a:off x="6630831" y="5855893"/>
              <a:ext cx="2002425" cy="16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Background Study</a:t>
            </a:r>
            <a:endParaRPr lang="ko-KR" altLang="en-US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63" y="1143000"/>
            <a:ext cx="8186737" cy="135731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ko-KR" dirty="0" smtClean="0">
                <a:cs typeface="+mn-cs"/>
              </a:rPr>
              <a:t>Counting method</a:t>
            </a:r>
          </a:p>
          <a:p>
            <a:pPr lvl="1" fontAlgn="auto">
              <a:spcAft>
                <a:spcPts val="0"/>
              </a:spcAft>
              <a:buFont typeface="Wingdings 2"/>
              <a:buChar char="³"/>
              <a:defRPr/>
            </a:pPr>
            <a:r>
              <a:rPr lang="en-US" altLang="ko-KR" dirty="0" smtClean="0">
                <a:cs typeface="+mn-cs"/>
              </a:rPr>
              <a:t>Use MC samples of continuum and BB-bar which are larger than data sample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Light particle searches  at Belle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254F9-9C64-44BC-99A8-6FF612F34A33}" type="slidenum">
              <a:rPr lang="ko-KR" altLang="en-US"/>
              <a:pPr>
                <a:defRPr/>
              </a:pPr>
              <a:t>21</a:t>
            </a:fld>
            <a:endParaRPr lang="ko-KR" altLang="en-US"/>
          </a:p>
        </p:txBody>
      </p:sp>
      <p:grpSp>
        <p:nvGrpSpPr>
          <p:cNvPr id="40965" name="그룹 19"/>
          <p:cNvGrpSpPr>
            <a:grpSpLocks/>
          </p:cNvGrpSpPr>
          <p:nvPr/>
        </p:nvGrpSpPr>
        <p:grpSpPr bwMode="auto">
          <a:xfrm>
            <a:off x="214313" y="2357438"/>
            <a:ext cx="2286000" cy="2125662"/>
            <a:chOff x="-32" y="669639"/>
            <a:chExt cx="2489760" cy="2340000"/>
          </a:xfrm>
        </p:grpSpPr>
        <p:pic>
          <p:nvPicPr>
            <p:cNvPr id="40995" name="그림 18" descr="kstarx_svs_allExp_bkgs_dimuonmass_noevent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2" y="669639"/>
              <a:ext cx="2489760" cy="23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96" name="TextBox 8"/>
            <p:cNvSpPr txBox="1">
              <a:spLocks noChangeArrowheads="1"/>
            </p:cNvSpPr>
            <p:nvPr/>
          </p:nvSpPr>
          <p:spPr bwMode="auto">
            <a:xfrm>
              <a:off x="857224" y="958767"/>
              <a:ext cx="13573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1"/>
              <a:r>
                <a:rPr lang="en-US" altLang="ko-KR">
                  <a:latin typeface="Cambria" pitchFamily="18" charset="0"/>
                  <a:ea typeface="HY견명조"/>
                </a:rPr>
                <a:t>B </a:t>
              </a:r>
              <a:r>
                <a:rPr lang="en-US" altLang="ko-KR">
                  <a:latin typeface="Cambria" pitchFamily="18" charset="0"/>
                  <a:ea typeface="HY견명조"/>
                  <a:sym typeface="Wingdings" pitchFamily="2" charset="2"/>
                </a:rPr>
                <a:t> </a:t>
              </a:r>
              <a:r>
                <a:rPr lang="en-US" altLang="ko-KR">
                  <a:latin typeface="Cambria" pitchFamily="18" charset="0"/>
                  <a:ea typeface="HY견명조"/>
                </a:rPr>
                <a:t>K*</a:t>
              </a:r>
              <a:r>
                <a:rPr lang="en-US" altLang="ko-KR" baseline="30000">
                  <a:latin typeface="Cambria" pitchFamily="18" charset="0"/>
                  <a:ea typeface="HY견명조"/>
                </a:rPr>
                <a:t>0</a:t>
              </a:r>
              <a:r>
                <a:rPr lang="en-US" altLang="ko-KR">
                  <a:latin typeface="Cambria" pitchFamily="18" charset="0"/>
                  <a:ea typeface="HY견명조"/>
                </a:rPr>
                <a:t>X</a:t>
              </a:r>
              <a:r>
                <a:rPr lang="en-US" altLang="ko-KR" baseline="30000">
                  <a:latin typeface="Cambria" pitchFamily="18" charset="0"/>
                  <a:ea typeface="HY견명조"/>
                </a:rPr>
                <a:t>0</a:t>
              </a:r>
              <a:endParaRPr lang="ko-KR" altLang="en-US" baseline="30000">
                <a:latin typeface="Cambria" pitchFamily="18" charset="0"/>
                <a:ea typeface="HY견명조"/>
              </a:endParaRPr>
            </a:p>
          </p:txBody>
        </p:sp>
      </p:grpSp>
      <p:grpSp>
        <p:nvGrpSpPr>
          <p:cNvPr id="40966" name="그룹 23"/>
          <p:cNvGrpSpPr>
            <a:grpSpLocks/>
          </p:cNvGrpSpPr>
          <p:nvPr/>
        </p:nvGrpSpPr>
        <p:grpSpPr bwMode="auto">
          <a:xfrm>
            <a:off x="4297363" y="4081463"/>
            <a:ext cx="2489200" cy="2339975"/>
            <a:chOff x="1785918" y="4518000"/>
            <a:chExt cx="2489760" cy="2340000"/>
          </a:xfrm>
        </p:grpSpPr>
        <p:pic>
          <p:nvPicPr>
            <p:cNvPr id="40993" name="그림 12" descr="kstarx_svs_bkgs_0.21to0.3dimuonfitting_ATsideband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85918" y="4518000"/>
              <a:ext cx="2489760" cy="23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94" name="TextBox 15"/>
            <p:cNvSpPr txBox="1">
              <a:spLocks noChangeArrowheads="1"/>
            </p:cNvSpPr>
            <p:nvPr/>
          </p:nvSpPr>
          <p:spPr bwMode="auto">
            <a:xfrm>
              <a:off x="2643174" y="6072206"/>
              <a:ext cx="13573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1"/>
              <a:r>
                <a:rPr lang="en-US" altLang="ko-KR">
                  <a:latin typeface="Cambria" pitchFamily="18" charset="0"/>
                  <a:ea typeface="HY견명조"/>
                </a:rPr>
                <a:t>B </a:t>
              </a:r>
              <a:r>
                <a:rPr lang="en-US" altLang="ko-KR">
                  <a:latin typeface="Cambria" pitchFamily="18" charset="0"/>
                  <a:ea typeface="HY견명조"/>
                  <a:sym typeface="Wingdings" pitchFamily="2" charset="2"/>
                </a:rPr>
                <a:t> </a:t>
              </a:r>
              <a:r>
                <a:rPr lang="en-US" altLang="ko-KR">
                  <a:latin typeface="Cambria" pitchFamily="18" charset="0"/>
                  <a:ea typeface="HY견명조"/>
                </a:rPr>
                <a:t>K*</a:t>
              </a:r>
              <a:r>
                <a:rPr lang="en-US" altLang="ko-KR" baseline="30000">
                  <a:latin typeface="Cambria" pitchFamily="18" charset="0"/>
                  <a:ea typeface="HY견명조"/>
                </a:rPr>
                <a:t>0</a:t>
              </a:r>
              <a:r>
                <a:rPr lang="en-US" altLang="ko-KR">
                  <a:latin typeface="Cambria" pitchFamily="18" charset="0"/>
                  <a:ea typeface="HY견명조"/>
                </a:rPr>
                <a:t>X</a:t>
              </a:r>
              <a:r>
                <a:rPr lang="en-US" altLang="ko-KR" baseline="30000">
                  <a:latin typeface="Cambria" pitchFamily="18" charset="0"/>
                  <a:ea typeface="HY견명조"/>
                </a:rPr>
                <a:t>0</a:t>
              </a:r>
              <a:endParaRPr lang="ko-KR" altLang="en-US" baseline="30000">
                <a:latin typeface="Cambria" pitchFamily="18" charset="0"/>
                <a:ea typeface="HY견명조"/>
              </a:endParaRPr>
            </a:p>
          </p:txBody>
        </p:sp>
      </p:grpSp>
      <p:grpSp>
        <p:nvGrpSpPr>
          <p:cNvPr id="40967" name="그룹 24"/>
          <p:cNvGrpSpPr>
            <a:grpSpLocks/>
          </p:cNvGrpSpPr>
          <p:nvPr/>
        </p:nvGrpSpPr>
        <p:grpSpPr bwMode="auto">
          <a:xfrm>
            <a:off x="6654800" y="4089400"/>
            <a:ext cx="2489200" cy="2339975"/>
            <a:chOff x="4429124" y="4518000"/>
            <a:chExt cx="2489760" cy="2340000"/>
          </a:xfrm>
        </p:grpSpPr>
        <p:pic>
          <p:nvPicPr>
            <p:cNvPr id="40991" name="그림 11" descr="rhox_svs_bkgs_0.21to0.3dimuonfitting_ATsideband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29124" y="4518000"/>
              <a:ext cx="2489760" cy="23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92" name="TextBox 16"/>
            <p:cNvSpPr txBox="1">
              <a:spLocks noChangeArrowheads="1"/>
            </p:cNvSpPr>
            <p:nvPr/>
          </p:nvSpPr>
          <p:spPr bwMode="auto">
            <a:xfrm>
              <a:off x="5286380" y="6072206"/>
              <a:ext cx="13573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1"/>
              <a:r>
                <a:rPr lang="en-US" altLang="ko-KR">
                  <a:latin typeface="Cambria" pitchFamily="18" charset="0"/>
                  <a:ea typeface="HY견명조"/>
                </a:rPr>
                <a:t>B </a:t>
              </a:r>
              <a:r>
                <a:rPr lang="en-US" altLang="ko-KR">
                  <a:latin typeface="Cambria" pitchFamily="18" charset="0"/>
                  <a:ea typeface="HY견명조"/>
                  <a:sym typeface="Wingdings" pitchFamily="2" charset="2"/>
                </a:rPr>
                <a:t> </a:t>
              </a:r>
              <a:r>
                <a:rPr lang="en-US" altLang="ko-KR">
                  <a:latin typeface="Cambria" pitchFamily="18" charset="0"/>
                  <a:ea typeface="HY견명조"/>
                  <a:sym typeface="Symbol" pitchFamily="18" charset="2"/>
                </a:rPr>
                <a:t></a:t>
              </a:r>
              <a:r>
                <a:rPr lang="en-US" altLang="ko-KR" baseline="30000">
                  <a:latin typeface="Cambria" pitchFamily="18" charset="0"/>
                  <a:ea typeface="HY견명조"/>
                  <a:sym typeface="Symbol" pitchFamily="18" charset="2"/>
                </a:rPr>
                <a:t>0</a:t>
              </a:r>
              <a:r>
                <a:rPr lang="en-US" altLang="ko-KR">
                  <a:latin typeface="Cambria" pitchFamily="18" charset="0"/>
                  <a:ea typeface="HY견명조"/>
                </a:rPr>
                <a:t>X</a:t>
              </a:r>
              <a:r>
                <a:rPr lang="en-US" altLang="ko-KR" baseline="30000">
                  <a:latin typeface="Cambria" pitchFamily="18" charset="0"/>
                  <a:ea typeface="HY견명조"/>
                </a:rPr>
                <a:t>0</a:t>
              </a:r>
              <a:endParaRPr lang="ko-KR" altLang="en-US" baseline="30000">
                <a:latin typeface="Cambria" pitchFamily="18" charset="0"/>
                <a:ea typeface="HY견명조"/>
              </a:endParaRPr>
            </a:p>
          </p:txBody>
        </p:sp>
      </p:grpSp>
      <p:sp>
        <p:nvSpPr>
          <p:cNvPr id="40968" name="내용 개체 틀 2"/>
          <p:cNvSpPr txBox="1">
            <a:spLocks/>
          </p:cNvSpPr>
          <p:nvPr/>
        </p:nvSpPr>
        <p:spPr bwMode="auto">
          <a:xfrm>
            <a:off x="428625" y="4429125"/>
            <a:ext cx="39497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1"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US" altLang="ko-KR" sz="2400">
                <a:latin typeface="Tahoma" pitchFamily="34" charset="0"/>
                <a:ea typeface="HY견명조"/>
                <a:cs typeface="Tahoma" pitchFamily="34" charset="0"/>
              </a:rPr>
              <a:t>Fitting method</a:t>
            </a:r>
          </a:p>
          <a:p>
            <a:pPr marL="742950" lvl="1" indent="-285750" latinLnBrk="1">
              <a:spcBef>
                <a:spcPct val="20000"/>
              </a:spcBef>
              <a:buFontTx/>
              <a:buBlip>
                <a:blip r:embed="rId6"/>
              </a:buBlip>
            </a:pPr>
            <a:r>
              <a:rPr lang="en-US" altLang="ko-KR" sz="2000">
                <a:latin typeface="Tahoma" pitchFamily="34" charset="0"/>
                <a:ea typeface="HY견명조"/>
                <a:cs typeface="Tahoma" pitchFamily="34" charset="0"/>
              </a:rPr>
              <a:t>Fit MC data in sideband region </a:t>
            </a:r>
            <a:r>
              <a:rPr lang="en-US" altLang="ko-KR">
                <a:latin typeface="Tahoma" pitchFamily="34" charset="0"/>
                <a:ea typeface="HY견명조"/>
                <a:cs typeface="Tahoma" pitchFamily="34" charset="0"/>
              </a:rPr>
              <a:t>(sideband is defined as 5</a:t>
            </a:r>
            <a:r>
              <a:rPr lang="en-US" altLang="ko-KR">
                <a:latin typeface="Tahoma" pitchFamily="34" charset="0"/>
                <a:ea typeface="HY견명조"/>
                <a:cs typeface="Tahoma" pitchFamily="34" charset="0"/>
                <a:sym typeface="Symbol" pitchFamily="18" charset="2"/>
              </a:rPr>
              <a:t> ~ 10 in E-M</a:t>
            </a:r>
            <a:r>
              <a:rPr lang="en-US" altLang="ko-KR" baseline="-25000">
                <a:latin typeface="Tahoma" pitchFamily="34" charset="0"/>
                <a:ea typeface="HY견명조"/>
                <a:cs typeface="Tahoma" pitchFamily="34" charset="0"/>
                <a:sym typeface="Symbol" pitchFamily="18" charset="2"/>
              </a:rPr>
              <a:t>bc</a:t>
            </a:r>
            <a:r>
              <a:rPr lang="en-US" altLang="ko-KR">
                <a:latin typeface="Tahoma" pitchFamily="34" charset="0"/>
                <a:ea typeface="HY견명조"/>
                <a:cs typeface="Tahoma" pitchFamily="34" charset="0"/>
                <a:sym typeface="Symbol" pitchFamily="18" charset="2"/>
              </a:rPr>
              <a:t>)</a:t>
            </a:r>
            <a:endParaRPr lang="en-US" altLang="ko-KR" sz="2000">
              <a:latin typeface="Tahoma" pitchFamily="34" charset="0"/>
              <a:ea typeface="HY견명조"/>
              <a:cs typeface="Tahoma" pitchFamily="34" charset="0"/>
            </a:endParaRPr>
          </a:p>
          <a:p>
            <a:pPr marL="342900" indent="-342900" latinLnBrk="1">
              <a:spcBef>
                <a:spcPct val="20000"/>
              </a:spcBef>
              <a:buFontTx/>
              <a:buBlip>
                <a:blip r:embed="rId5"/>
              </a:buBlip>
            </a:pPr>
            <a:endParaRPr lang="en-US" altLang="ko-KR" sz="2400">
              <a:latin typeface="Tahoma" pitchFamily="34" charset="0"/>
              <a:ea typeface="HY견명조"/>
              <a:cs typeface="Tahoma" pitchFamily="34" charset="0"/>
            </a:endParaRPr>
          </a:p>
        </p:txBody>
      </p:sp>
      <p:sp>
        <p:nvSpPr>
          <p:cNvPr id="40969" name="TextBox 27"/>
          <p:cNvSpPr txBox="1">
            <a:spLocks noChangeArrowheads="1"/>
          </p:cNvSpPr>
          <p:nvPr/>
        </p:nvSpPr>
        <p:spPr bwMode="auto">
          <a:xfrm>
            <a:off x="4786313" y="2357438"/>
            <a:ext cx="3929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>
                <a:latin typeface="Cambria" pitchFamily="18" charset="0"/>
                <a:ea typeface="HY견명조"/>
              </a:rPr>
              <a:t>- Shaded region is X</a:t>
            </a:r>
            <a:r>
              <a:rPr lang="en-US" altLang="ko-KR" baseline="30000">
                <a:latin typeface="Cambria" pitchFamily="18" charset="0"/>
                <a:ea typeface="HY견명조"/>
              </a:rPr>
              <a:t>0</a:t>
            </a:r>
            <a:r>
              <a:rPr lang="en-US" altLang="ko-KR">
                <a:latin typeface="Cambria" pitchFamily="18" charset="0"/>
                <a:ea typeface="HY견명조"/>
              </a:rPr>
              <a:t> window</a:t>
            </a:r>
            <a:endParaRPr lang="ko-KR" altLang="en-US">
              <a:latin typeface="Cambria" pitchFamily="18" charset="0"/>
              <a:ea typeface="HY견명조"/>
            </a:endParaRPr>
          </a:p>
        </p:txBody>
      </p:sp>
      <p:grpSp>
        <p:nvGrpSpPr>
          <p:cNvPr id="40970" name="그룹 29"/>
          <p:cNvGrpSpPr>
            <a:grpSpLocks/>
          </p:cNvGrpSpPr>
          <p:nvPr/>
        </p:nvGrpSpPr>
        <p:grpSpPr bwMode="auto">
          <a:xfrm>
            <a:off x="7256463" y="87313"/>
            <a:ext cx="1887537" cy="428625"/>
            <a:chOff x="7500958" y="2857496"/>
            <a:chExt cx="1887868" cy="428628"/>
          </a:xfrm>
        </p:grpSpPr>
        <p:sp>
          <p:nvSpPr>
            <p:cNvPr id="31" name="오각형 30"/>
            <p:cNvSpPr/>
            <p:nvPr/>
          </p:nvSpPr>
          <p:spPr>
            <a:xfrm rot="10800000">
              <a:off x="7500958" y="2857496"/>
              <a:ext cx="1857701" cy="428628"/>
            </a:xfrm>
            <a:prstGeom prst="homePlat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74314" y="2872736"/>
              <a:ext cx="1714512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+mn-lt"/>
                  <a:ea typeface="+mn-ea"/>
                  <a:cs typeface="+mn-cs"/>
                </a:rPr>
                <a:t>preliminary</a:t>
              </a:r>
              <a:endParaRPr lang="ko-KR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971" name="그룹 20"/>
          <p:cNvGrpSpPr>
            <a:grpSpLocks/>
          </p:cNvGrpSpPr>
          <p:nvPr/>
        </p:nvGrpSpPr>
        <p:grpSpPr bwMode="auto">
          <a:xfrm>
            <a:off x="2500313" y="2357438"/>
            <a:ext cx="2286000" cy="2125662"/>
            <a:chOff x="-32" y="3455721"/>
            <a:chExt cx="2489760" cy="2340000"/>
          </a:xfrm>
        </p:grpSpPr>
        <p:pic>
          <p:nvPicPr>
            <p:cNvPr id="40987" name="그림 17" descr="rhox_svs_allExp_bkgs_dimuonmass_noevent.gi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32" y="3455721"/>
              <a:ext cx="2489760" cy="23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88" name="TextBox 9"/>
            <p:cNvSpPr txBox="1">
              <a:spLocks noChangeArrowheads="1"/>
            </p:cNvSpPr>
            <p:nvPr/>
          </p:nvSpPr>
          <p:spPr bwMode="auto">
            <a:xfrm>
              <a:off x="857224" y="3756991"/>
              <a:ext cx="13573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1"/>
              <a:r>
                <a:rPr lang="en-US" altLang="ko-KR">
                  <a:latin typeface="Cambria" pitchFamily="18" charset="0"/>
                  <a:ea typeface="HY견명조"/>
                </a:rPr>
                <a:t>B </a:t>
              </a:r>
              <a:r>
                <a:rPr lang="en-US" altLang="ko-KR">
                  <a:latin typeface="Cambria" pitchFamily="18" charset="0"/>
                  <a:ea typeface="HY견명조"/>
                  <a:sym typeface="Wingdings" pitchFamily="2" charset="2"/>
                </a:rPr>
                <a:t> </a:t>
              </a:r>
              <a:r>
                <a:rPr lang="en-US" altLang="ko-KR">
                  <a:latin typeface="Cambria" pitchFamily="18" charset="0"/>
                  <a:ea typeface="HY견명조"/>
                  <a:sym typeface="Symbol" pitchFamily="18" charset="2"/>
                </a:rPr>
                <a:t></a:t>
              </a:r>
              <a:r>
                <a:rPr lang="en-US" altLang="ko-KR" baseline="30000">
                  <a:latin typeface="Cambria" pitchFamily="18" charset="0"/>
                  <a:ea typeface="HY견명조"/>
                  <a:sym typeface="Symbol" pitchFamily="18" charset="2"/>
                </a:rPr>
                <a:t>0</a:t>
              </a:r>
              <a:r>
                <a:rPr lang="en-US" altLang="ko-KR">
                  <a:latin typeface="Cambria" pitchFamily="18" charset="0"/>
                  <a:ea typeface="HY견명조"/>
                </a:rPr>
                <a:t>X</a:t>
              </a:r>
              <a:r>
                <a:rPr lang="en-US" altLang="ko-KR" baseline="30000">
                  <a:latin typeface="Cambria" pitchFamily="18" charset="0"/>
                  <a:ea typeface="HY견명조"/>
                </a:rPr>
                <a:t>0</a:t>
              </a:r>
              <a:endParaRPr lang="ko-KR" altLang="en-US" baseline="30000">
                <a:latin typeface="Cambria" pitchFamily="18" charset="0"/>
                <a:ea typeface="HY견명조"/>
              </a:endParaRPr>
            </a:p>
          </p:txBody>
        </p:sp>
      </p:grpSp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4500563" y="2786063"/>
          <a:ext cx="4429125" cy="13716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387466"/>
                <a:gridCol w="1898750"/>
                <a:gridCol w="1143003"/>
              </a:tblGrid>
              <a:tr h="3232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 smtClean="0"/>
                        <a:t>Decay mode</a:t>
                      </a:r>
                      <a:endParaRPr lang="ko-KR" altLang="en-US" sz="1800" b="0" dirty="0"/>
                    </a:p>
                  </a:txBody>
                  <a:tcPr anchor="ctr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 smtClean="0"/>
                        <a:t>Fitting the sidebands</a:t>
                      </a:r>
                      <a:endParaRPr lang="ko-KR" altLang="en-US" sz="1800" b="0" dirty="0"/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 smtClean="0"/>
                        <a:t>Counting</a:t>
                      </a:r>
                      <a:endParaRPr lang="ko-KR" altLang="en-US" sz="1800" b="0" dirty="0"/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B 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  <a:sym typeface="Symbol"/>
                        </a:rPr>
                        <a:t>K*</a:t>
                      </a:r>
                      <a:r>
                        <a:rPr lang="en-US" altLang="ko-KR" baseline="30000" dirty="0" smtClean="0">
                          <a:solidFill>
                            <a:schemeClr val="tx1"/>
                          </a:solidFill>
                          <a:sym typeface="Symbol"/>
                        </a:rPr>
                        <a:t>0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  <a:sym typeface="Symbol"/>
                        </a:rPr>
                        <a:t>X</a:t>
                      </a:r>
                      <a:r>
                        <a:rPr lang="en-US" altLang="ko-KR" baseline="30000" dirty="0" smtClean="0">
                          <a:solidFill>
                            <a:schemeClr val="tx1"/>
                          </a:solidFill>
                          <a:sym typeface="Symbol"/>
                        </a:rPr>
                        <a:t>0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  <a:sym typeface="Symbol"/>
                        </a:rPr>
                        <a:t> 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0.13</a:t>
                      </a:r>
                      <a:r>
                        <a:rPr lang="en-US" altLang="ko-KR" baseline="30000" dirty="0" smtClean="0"/>
                        <a:t>+0.04</a:t>
                      </a:r>
                      <a:r>
                        <a:rPr lang="en-US" altLang="ko-KR" baseline="-25000" dirty="0" smtClean="0"/>
                        <a:t>-0.03</a:t>
                      </a:r>
                      <a:endParaRPr lang="ko-KR" altLang="en-US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32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B 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  <a:sym typeface="Symbol"/>
                        </a:rPr>
                        <a:t></a:t>
                      </a:r>
                      <a:r>
                        <a:rPr lang="en-US" altLang="ko-KR" baseline="30000" dirty="0" smtClean="0">
                          <a:solidFill>
                            <a:schemeClr val="tx1"/>
                          </a:solidFill>
                          <a:sym typeface="Symbol"/>
                        </a:rPr>
                        <a:t>0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  <a:sym typeface="Symbol"/>
                        </a:rPr>
                        <a:t>X</a:t>
                      </a:r>
                      <a:r>
                        <a:rPr lang="en-US" altLang="ko-KR" baseline="30000" dirty="0" smtClean="0">
                          <a:solidFill>
                            <a:schemeClr val="tx1"/>
                          </a:solidFill>
                          <a:sym typeface="Symbol"/>
                        </a:rPr>
                        <a:t>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0.11</a:t>
                      </a:r>
                      <a:r>
                        <a:rPr lang="en-US" altLang="ko-KR" baseline="30000" dirty="0" smtClean="0"/>
                        <a:t>+0.03</a:t>
                      </a:r>
                      <a:r>
                        <a:rPr lang="en-US" altLang="ko-KR" baseline="-25000" dirty="0" smtClean="0"/>
                        <a:t>-0.02</a:t>
                      </a:r>
                      <a:endParaRPr lang="ko-KR" altLang="en-US" baseline="-25000" dirty="0"/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0</a:t>
                      </a:r>
                      <a:endParaRPr lang="ko-KR" alt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Systematic and Upper limit</a:t>
            </a:r>
            <a:endParaRPr lang="ko-KR" altLang="en-US" smtClean="0"/>
          </a:p>
        </p:txBody>
      </p:sp>
      <p:sp>
        <p:nvSpPr>
          <p:cNvPr id="38914" name="내용 개체 틀 2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1357313"/>
          </a:xfrm>
        </p:spPr>
        <p:txBody>
          <a:bodyPr/>
          <a:lstStyle/>
          <a:p>
            <a:r>
              <a:rPr lang="en-US" altLang="ko-KR" b="1" smtClean="0">
                <a:solidFill>
                  <a:srgbClr val="0000FF"/>
                </a:solidFill>
              </a:rPr>
              <a:t>No event </a:t>
            </a:r>
            <a:r>
              <a:rPr lang="en-US" altLang="ko-KR" smtClean="0"/>
              <a:t>is observed in the signal region for each mode with 657M BB-bar data</a:t>
            </a:r>
          </a:p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endParaRPr lang="en-US" altLang="ko-KR" smtClean="0"/>
          </a:p>
          <a:p>
            <a:pPr>
              <a:buFont typeface="Wingdings 2" pitchFamily="18" charset="2"/>
              <a:buNone/>
            </a:pPr>
            <a:endParaRPr lang="en-US" altLang="ko-KR" b="1" smtClean="0">
              <a:solidFill>
                <a:srgbClr val="0000FF"/>
              </a:solidFill>
              <a:sym typeface="Symbol" pitchFamily="18" charset="2"/>
            </a:endParaRPr>
          </a:p>
          <a:p>
            <a:pPr>
              <a:buFont typeface="Wingdings 2" pitchFamily="18" charset="2"/>
              <a:buNone/>
            </a:pPr>
            <a:endParaRPr lang="en-US" altLang="ko-KR" smtClean="0"/>
          </a:p>
          <a:p>
            <a:endParaRPr lang="en-US" altLang="ko-KR" smtClean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Light particle searches  at Belle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C79D7-87D4-4EA5-8CB0-D30AB5EB5646}" type="slidenum">
              <a:rPr lang="ko-KR" altLang="en-US"/>
              <a:pPr>
                <a:defRPr/>
              </a:pPr>
              <a:t>22</a:t>
            </a:fld>
            <a:endParaRPr lang="ko-KR" altLang="en-US"/>
          </a:p>
        </p:txBody>
      </p:sp>
      <p:grpSp>
        <p:nvGrpSpPr>
          <p:cNvPr id="38917" name="그룹 10"/>
          <p:cNvGrpSpPr>
            <a:grpSpLocks/>
          </p:cNvGrpSpPr>
          <p:nvPr/>
        </p:nvGrpSpPr>
        <p:grpSpPr bwMode="auto">
          <a:xfrm>
            <a:off x="1643063" y="2071688"/>
            <a:ext cx="2786062" cy="2428875"/>
            <a:chOff x="1135685" y="3500438"/>
            <a:chExt cx="3007687" cy="2520000"/>
          </a:xfrm>
        </p:grpSpPr>
        <p:pic>
          <p:nvPicPr>
            <p:cNvPr id="38928" name="그림 6" descr="allrealdata_kstarx_openbox.gif"/>
            <p:cNvPicPr>
              <a:picLocks noChangeAspect="1"/>
            </p:cNvPicPr>
            <p:nvPr/>
          </p:nvPicPr>
          <p:blipFill>
            <a:blip r:embed="rId2"/>
            <a:srcRect t="7037" b="3815"/>
            <a:stretch>
              <a:fillRect/>
            </a:stretch>
          </p:blipFill>
          <p:spPr bwMode="auto">
            <a:xfrm>
              <a:off x="1135685" y="3500438"/>
              <a:ext cx="3007687" cy="25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9" name="TextBox 8"/>
            <p:cNvSpPr txBox="1">
              <a:spLocks noChangeArrowheads="1"/>
            </p:cNvSpPr>
            <p:nvPr/>
          </p:nvSpPr>
          <p:spPr bwMode="auto">
            <a:xfrm>
              <a:off x="2470318" y="3591546"/>
              <a:ext cx="13573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1"/>
              <a:r>
                <a:rPr lang="en-US" altLang="ko-KR">
                  <a:latin typeface="Cambria" pitchFamily="18" charset="0"/>
                  <a:ea typeface="HY견명조"/>
                </a:rPr>
                <a:t>B </a:t>
              </a:r>
              <a:r>
                <a:rPr lang="en-US" altLang="ko-KR">
                  <a:latin typeface="Cambria" pitchFamily="18" charset="0"/>
                  <a:ea typeface="HY견명조"/>
                  <a:sym typeface="Wingdings" pitchFamily="2" charset="2"/>
                </a:rPr>
                <a:t> </a:t>
              </a:r>
              <a:r>
                <a:rPr lang="en-US" altLang="ko-KR">
                  <a:latin typeface="Cambria" pitchFamily="18" charset="0"/>
                  <a:ea typeface="HY견명조"/>
                </a:rPr>
                <a:t>K*</a:t>
              </a:r>
              <a:r>
                <a:rPr lang="en-US" altLang="ko-KR" baseline="30000">
                  <a:latin typeface="Cambria" pitchFamily="18" charset="0"/>
                  <a:ea typeface="HY견명조"/>
                </a:rPr>
                <a:t>0</a:t>
              </a:r>
              <a:r>
                <a:rPr lang="en-US" altLang="ko-KR">
                  <a:latin typeface="Cambria" pitchFamily="18" charset="0"/>
                  <a:ea typeface="HY견명조"/>
                </a:rPr>
                <a:t>X</a:t>
              </a:r>
              <a:r>
                <a:rPr lang="en-US" altLang="ko-KR" baseline="30000">
                  <a:latin typeface="Cambria" pitchFamily="18" charset="0"/>
                  <a:ea typeface="HY견명조"/>
                </a:rPr>
                <a:t>0</a:t>
              </a:r>
              <a:endParaRPr lang="ko-KR" altLang="en-US" baseline="30000">
                <a:latin typeface="Cambria" pitchFamily="18" charset="0"/>
                <a:ea typeface="HY견명조"/>
              </a:endParaRPr>
            </a:p>
          </p:txBody>
        </p:sp>
      </p:grpSp>
      <p:grpSp>
        <p:nvGrpSpPr>
          <p:cNvPr id="38918" name="그룹 11"/>
          <p:cNvGrpSpPr>
            <a:grpSpLocks/>
          </p:cNvGrpSpPr>
          <p:nvPr/>
        </p:nvGrpSpPr>
        <p:grpSpPr bwMode="auto">
          <a:xfrm>
            <a:off x="4429125" y="2071688"/>
            <a:ext cx="2786063" cy="2428875"/>
            <a:chOff x="4779023" y="3500438"/>
            <a:chExt cx="3007687" cy="2520000"/>
          </a:xfrm>
        </p:grpSpPr>
        <p:pic>
          <p:nvPicPr>
            <p:cNvPr id="38926" name="그림 7" descr="allrealdata_rhox_openbox.gif"/>
            <p:cNvPicPr>
              <a:picLocks noChangeAspect="1"/>
            </p:cNvPicPr>
            <p:nvPr/>
          </p:nvPicPr>
          <p:blipFill>
            <a:blip r:embed="rId3"/>
            <a:srcRect t="7037" b="3815"/>
            <a:stretch>
              <a:fillRect/>
            </a:stretch>
          </p:blipFill>
          <p:spPr bwMode="auto">
            <a:xfrm>
              <a:off x="4779023" y="3500438"/>
              <a:ext cx="3007687" cy="25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7" name="TextBox 9"/>
            <p:cNvSpPr txBox="1">
              <a:spLocks noChangeArrowheads="1"/>
            </p:cNvSpPr>
            <p:nvPr/>
          </p:nvSpPr>
          <p:spPr bwMode="auto">
            <a:xfrm>
              <a:off x="6113656" y="3591546"/>
              <a:ext cx="13573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1"/>
              <a:r>
                <a:rPr lang="en-US" altLang="ko-KR">
                  <a:latin typeface="Cambria" pitchFamily="18" charset="0"/>
                  <a:ea typeface="HY견명조"/>
                </a:rPr>
                <a:t>B </a:t>
              </a:r>
              <a:r>
                <a:rPr lang="en-US" altLang="ko-KR">
                  <a:latin typeface="Cambria" pitchFamily="18" charset="0"/>
                  <a:ea typeface="HY견명조"/>
                  <a:sym typeface="Wingdings" pitchFamily="2" charset="2"/>
                </a:rPr>
                <a:t> </a:t>
              </a:r>
              <a:r>
                <a:rPr lang="en-US" altLang="ko-KR">
                  <a:latin typeface="Cambria" pitchFamily="18" charset="0"/>
                  <a:ea typeface="HY견명조"/>
                  <a:sym typeface="Symbol" pitchFamily="18" charset="2"/>
                </a:rPr>
                <a:t></a:t>
              </a:r>
              <a:r>
                <a:rPr lang="en-US" altLang="ko-KR" baseline="30000">
                  <a:latin typeface="Cambria" pitchFamily="18" charset="0"/>
                  <a:ea typeface="HY견명조"/>
                  <a:sym typeface="Symbol" pitchFamily="18" charset="2"/>
                </a:rPr>
                <a:t>0</a:t>
              </a:r>
              <a:r>
                <a:rPr lang="en-US" altLang="ko-KR">
                  <a:latin typeface="Cambria" pitchFamily="18" charset="0"/>
                  <a:ea typeface="HY견명조"/>
                </a:rPr>
                <a:t>X</a:t>
              </a:r>
              <a:r>
                <a:rPr lang="en-US" altLang="ko-KR" baseline="30000">
                  <a:latin typeface="Cambria" pitchFamily="18" charset="0"/>
                  <a:ea typeface="HY견명조"/>
                </a:rPr>
                <a:t>0</a:t>
              </a:r>
              <a:endParaRPr lang="ko-KR" altLang="en-US" baseline="30000">
                <a:latin typeface="Cambria" pitchFamily="18" charset="0"/>
                <a:ea typeface="HY견명조"/>
              </a:endParaRPr>
            </a:p>
          </p:txBody>
        </p:sp>
      </p:grpSp>
      <p:sp>
        <p:nvSpPr>
          <p:cNvPr id="14" name="내용 개체 틀 2"/>
          <p:cNvSpPr txBox="1">
            <a:spLocks/>
          </p:cNvSpPr>
          <p:nvPr/>
        </p:nvSpPr>
        <p:spPr>
          <a:xfrm>
            <a:off x="458788" y="4643438"/>
            <a:ext cx="8229600" cy="19288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 latinLnBrk="1">
              <a:spcBef>
                <a:spcPct val="2000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en-US" altLang="ko-KR" sz="2400" dirty="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The upper limits @ 90% C.L. are calculated</a:t>
            </a:r>
          </a:p>
          <a:p>
            <a:pPr marL="742950" lvl="1" indent="-285750" fontAlgn="auto" latinLnBrk="1">
              <a:spcBef>
                <a:spcPct val="20000"/>
              </a:spcBef>
              <a:spcAft>
                <a:spcPts val="0"/>
              </a:spcAft>
              <a:buFontTx/>
              <a:buBlip>
                <a:blip r:embed="rId5"/>
              </a:buBlip>
              <a:defRPr/>
            </a:pPr>
            <a:r>
              <a:rPr lang="en-US" altLang="ko-KR" sz="2000" b="1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B(B</a:t>
            </a:r>
            <a:r>
              <a:rPr lang="en-US" altLang="ko-KR" sz="2000" b="1" baseline="30000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0</a:t>
            </a:r>
            <a:r>
              <a:rPr lang="en-US" altLang="ko-KR" sz="2000" b="1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  K*</a:t>
            </a:r>
            <a:r>
              <a:rPr lang="en-US" altLang="ko-KR" sz="2000" b="1" baseline="30000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0</a:t>
            </a:r>
            <a:r>
              <a:rPr lang="en-US" altLang="ko-KR" sz="2000" b="1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 X</a:t>
            </a:r>
            <a:r>
              <a:rPr lang="en-US" altLang="ko-KR" sz="2000" b="1" baseline="30000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0</a:t>
            </a:r>
            <a:r>
              <a:rPr lang="en-US" altLang="ko-KR" sz="2000" b="1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, K*</a:t>
            </a:r>
            <a:r>
              <a:rPr lang="en-US" altLang="ko-KR" sz="2000" b="1" baseline="30000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0</a:t>
            </a:r>
            <a:r>
              <a:rPr lang="en-US" altLang="ko-KR" sz="2000" b="1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  K</a:t>
            </a:r>
            <a:r>
              <a:rPr lang="en-US" altLang="ko-KR" sz="2000" b="1" baseline="30000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+</a:t>
            </a:r>
            <a:r>
              <a:rPr lang="en-US" altLang="ko-KR" sz="2000" b="1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 </a:t>
            </a:r>
            <a:r>
              <a:rPr lang="en-US" altLang="ko-KR" sz="2000" b="1" baseline="30000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-</a:t>
            </a:r>
            <a:r>
              <a:rPr lang="en-US" altLang="ko-KR" sz="2000" b="1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 and X</a:t>
            </a:r>
            <a:r>
              <a:rPr lang="en-US" altLang="ko-KR" sz="2000" b="1" baseline="30000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0</a:t>
            </a:r>
            <a:r>
              <a:rPr lang="en-US" altLang="ko-KR" sz="2000" b="1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  </a:t>
            </a:r>
            <a:r>
              <a:rPr lang="en-US" altLang="ko-KR" sz="2000" b="1" baseline="30000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</a:t>
            </a:r>
            <a:r>
              <a:rPr lang="en-US" altLang="ko-KR" sz="2000" b="1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 </a:t>
            </a:r>
            <a:r>
              <a:rPr lang="en-US" altLang="ko-KR" sz="2000" b="1" baseline="30000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 </a:t>
            </a:r>
            <a:r>
              <a:rPr lang="en-US" altLang="ko-KR" sz="2000" b="1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 ) &lt; 2.2  10</a:t>
            </a:r>
            <a:r>
              <a:rPr lang="en-US" altLang="ko-KR" sz="2000" b="1" baseline="30000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-8</a:t>
            </a:r>
          </a:p>
          <a:p>
            <a:pPr marL="742950" lvl="1" indent="-285750" fontAlgn="auto" latinLnBrk="1">
              <a:spcBef>
                <a:spcPct val="20000"/>
              </a:spcBef>
              <a:spcAft>
                <a:spcPts val="0"/>
              </a:spcAft>
              <a:buFontTx/>
              <a:buBlip>
                <a:blip r:embed="rId5"/>
              </a:buBlip>
              <a:defRPr/>
            </a:pPr>
            <a:r>
              <a:rPr lang="en-US" altLang="ko-KR" sz="2000" b="1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B(B</a:t>
            </a:r>
            <a:r>
              <a:rPr lang="en-US" altLang="ko-KR" sz="2000" b="1" baseline="30000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0</a:t>
            </a:r>
            <a:r>
              <a:rPr lang="en-US" altLang="ko-KR" sz="2000" b="1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  </a:t>
            </a:r>
            <a:r>
              <a:rPr lang="en-US" altLang="ko-KR" sz="2000" b="1" baseline="30000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0</a:t>
            </a:r>
            <a:r>
              <a:rPr lang="en-US" altLang="ko-KR" sz="2000" b="1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 X</a:t>
            </a:r>
            <a:r>
              <a:rPr lang="en-US" altLang="ko-KR" sz="2000" b="1" baseline="30000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0 </a:t>
            </a:r>
            <a:r>
              <a:rPr lang="en-US" altLang="ko-KR" sz="2000" b="1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,</a:t>
            </a:r>
            <a:r>
              <a:rPr lang="en-US" altLang="ko-KR" sz="2000" b="1" baseline="30000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 </a:t>
            </a:r>
            <a:r>
              <a:rPr lang="en-US" altLang="ko-KR" sz="2000" b="1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</a:t>
            </a:r>
            <a:r>
              <a:rPr lang="en-US" altLang="ko-KR" sz="2000" b="1" baseline="30000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0</a:t>
            </a:r>
            <a:r>
              <a:rPr lang="en-US" altLang="ko-KR" sz="2000" b="1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  </a:t>
            </a:r>
            <a:r>
              <a:rPr lang="en-US" altLang="ko-KR" sz="2000" b="1" baseline="30000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</a:t>
            </a:r>
            <a:r>
              <a:rPr lang="en-US" altLang="ko-KR" sz="2000" b="1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 </a:t>
            </a:r>
            <a:r>
              <a:rPr lang="en-US" altLang="ko-KR" sz="2000" b="1" baseline="30000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</a:t>
            </a:r>
            <a:r>
              <a:rPr lang="en-US" altLang="ko-KR" sz="2000" b="1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 and X</a:t>
            </a:r>
            <a:r>
              <a:rPr lang="en-US" altLang="ko-KR" sz="2000" b="1" baseline="30000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0</a:t>
            </a:r>
            <a:r>
              <a:rPr lang="en-US" altLang="ko-KR" sz="2000" b="1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  </a:t>
            </a:r>
            <a:r>
              <a:rPr lang="en-US" altLang="ko-KR" sz="2000" b="1" baseline="30000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</a:t>
            </a:r>
            <a:r>
              <a:rPr lang="en-US" altLang="ko-KR" sz="2000" b="1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 </a:t>
            </a:r>
            <a:r>
              <a:rPr lang="en-US" altLang="ko-KR" sz="2000" b="1" baseline="30000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 </a:t>
            </a:r>
            <a:r>
              <a:rPr lang="en-US" altLang="ko-KR" sz="2000" b="1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 ) </a:t>
            </a:r>
            <a:r>
              <a:rPr lang="en-US" altLang="ko-KR" sz="2000" b="1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&lt; 1.7 </a:t>
            </a:r>
            <a:r>
              <a:rPr lang="en-US" altLang="ko-KR" sz="2000" b="1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 10</a:t>
            </a:r>
            <a:r>
              <a:rPr lang="en-US" altLang="ko-KR" sz="2000" b="1" baseline="30000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-8</a:t>
            </a:r>
            <a:r>
              <a:rPr lang="en-US" altLang="ko-KR" sz="2000" b="1" dirty="0">
                <a:solidFill>
                  <a:srgbClr val="0000FF"/>
                </a:solidFill>
                <a:latin typeface="Tahoma" pitchFamily="34" charset="0"/>
                <a:ea typeface="+mn-ea"/>
                <a:cs typeface="Tahoma" pitchFamily="34" charset="0"/>
                <a:sym typeface="Symbol"/>
              </a:rPr>
              <a:t> </a:t>
            </a:r>
            <a:endParaRPr lang="en-US" altLang="ko-KR" sz="2000" dirty="0">
              <a:solidFill>
                <a:prstClr val="black"/>
              </a:solidFill>
              <a:latin typeface="Tahoma" pitchFamily="34" charset="0"/>
              <a:ea typeface="+mn-ea"/>
              <a:cs typeface="Tahoma" pitchFamily="34" charset="0"/>
            </a:endParaRPr>
          </a:p>
          <a:p>
            <a:pPr marL="342900" indent="-342900" fontAlgn="auto" latinLnBrk="1">
              <a:spcBef>
                <a:spcPct val="2000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en-US" altLang="ko-KR" sz="2400" dirty="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Our result rules out most of allowed BR for </a:t>
            </a:r>
            <a:r>
              <a:rPr lang="en-US" altLang="ko-KR" sz="2400" dirty="0" err="1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sgoldstino</a:t>
            </a:r>
            <a:r>
              <a:rPr lang="en-US" altLang="ko-KR" sz="2400" dirty="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 interpretation </a:t>
            </a:r>
            <a:r>
              <a:rPr lang="en-US" altLang="ko-KR" sz="2000" dirty="0">
                <a:solidFill>
                  <a:prstClr val="black"/>
                </a:solidFill>
                <a:latin typeface="Tahoma" pitchFamily="34" charset="0"/>
                <a:ea typeface="+mn-ea"/>
                <a:cs typeface="Tahoma" pitchFamily="34" charset="0"/>
              </a:rPr>
              <a:t>(will study U.L. as function of lifetime)</a:t>
            </a:r>
            <a:endParaRPr lang="en-US" altLang="ko-KR" sz="2400" dirty="0">
              <a:latin typeface="Tahoma" pitchFamily="34" charset="0"/>
              <a:ea typeface="+mn-ea"/>
              <a:cs typeface="Tahoma" pitchFamily="34" charset="0"/>
            </a:endParaRPr>
          </a:p>
        </p:txBody>
      </p:sp>
      <p:grpSp>
        <p:nvGrpSpPr>
          <p:cNvPr id="38920" name="그룹 15"/>
          <p:cNvGrpSpPr>
            <a:grpSpLocks/>
          </p:cNvGrpSpPr>
          <p:nvPr/>
        </p:nvGrpSpPr>
        <p:grpSpPr bwMode="auto">
          <a:xfrm>
            <a:off x="7256463" y="87313"/>
            <a:ext cx="1887537" cy="428625"/>
            <a:chOff x="7500958" y="2857496"/>
            <a:chExt cx="1887868" cy="428628"/>
          </a:xfrm>
        </p:grpSpPr>
        <p:sp>
          <p:nvSpPr>
            <p:cNvPr id="17" name="오각형 16"/>
            <p:cNvSpPr/>
            <p:nvPr/>
          </p:nvSpPr>
          <p:spPr>
            <a:xfrm rot="10800000">
              <a:off x="7500958" y="2857496"/>
              <a:ext cx="1857701" cy="428628"/>
            </a:xfrm>
            <a:prstGeom prst="homePlat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74314" y="2872736"/>
              <a:ext cx="1714512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+mn-lt"/>
                  <a:ea typeface="+mn-ea"/>
                  <a:cs typeface="+mn-cs"/>
                </a:rPr>
                <a:t>preliminary</a:t>
              </a:r>
              <a:endParaRPr lang="ko-KR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8921" name="그룹 18"/>
          <p:cNvGrpSpPr>
            <a:grpSpLocks/>
          </p:cNvGrpSpPr>
          <p:nvPr/>
        </p:nvGrpSpPr>
        <p:grpSpPr bwMode="auto">
          <a:xfrm>
            <a:off x="6802438" y="4613275"/>
            <a:ext cx="2214562" cy="428625"/>
            <a:chOff x="7500958" y="2857496"/>
            <a:chExt cx="1887868" cy="428628"/>
          </a:xfrm>
        </p:grpSpPr>
        <p:sp>
          <p:nvSpPr>
            <p:cNvPr id="20" name="오각형 19"/>
            <p:cNvSpPr/>
            <p:nvPr/>
          </p:nvSpPr>
          <p:spPr>
            <a:xfrm rot="10800000">
              <a:off x="7500958" y="2857496"/>
              <a:ext cx="1856742" cy="428628"/>
            </a:xfrm>
            <a:prstGeom prst="homePlat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74314" y="2872737"/>
              <a:ext cx="1714512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cap="all" dirty="0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+mn-lt"/>
                  <a:ea typeface="+mn-ea"/>
                  <a:cs typeface="+mn-cs"/>
                </a:rPr>
                <a:t>New results</a:t>
              </a:r>
              <a:endParaRPr lang="ko-KR" altLang="en-US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Summary</a:t>
            </a:r>
            <a:endParaRPr lang="ko-KR" altLang="en-US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zh-CN" dirty="0" smtClean="0">
                <a:cs typeface="+mn-cs"/>
              </a:rPr>
              <a:t>Search for the X(1812) in B</a:t>
            </a:r>
            <a:r>
              <a:rPr lang="en-US" altLang="zh-CN" baseline="30000" dirty="0" smtClean="0">
                <a:cs typeface="+mn-cs"/>
              </a:rPr>
              <a:t>±</a:t>
            </a:r>
            <a:r>
              <a:rPr lang="en-US" altLang="zh-CN" dirty="0" smtClean="0">
                <a:cs typeface="+mn-cs"/>
              </a:rPr>
              <a:t> </a:t>
            </a:r>
            <a:r>
              <a:rPr lang="en-US" altLang="ko-KR" dirty="0" smtClean="0">
                <a:cs typeface="+mn-cs"/>
                <a:sym typeface="Wingdings" pitchFamily="2" charset="2"/>
              </a:rPr>
              <a:t></a:t>
            </a:r>
            <a:r>
              <a:rPr lang="en-US" altLang="zh-CN" dirty="0" smtClean="0">
                <a:cs typeface="+mn-cs"/>
              </a:rPr>
              <a:t> K</a:t>
            </a:r>
            <a:r>
              <a:rPr lang="en-US" altLang="zh-CN" baseline="30000" dirty="0" smtClean="0">
                <a:cs typeface="+mn-cs"/>
              </a:rPr>
              <a:t>±</a:t>
            </a:r>
            <a:r>
              <a:rPr lang="el-GR" altLang="zh-CN" dirty="0" smtClean="0">
                <a:cs typeface="+mn-cs"/>
              </a:rPr>
              <a:t>ωφ</a:t>
            </a:r>
            <a:endParaRPr lang="en-US" altLang="zh-CN" dirty="0" smtClean="0">
              <a:cs typeface="+mn-cs"/>
            </a:endParaRPr>
          </a:p>
          <a:p>
            <a:pPr lvl="1" fontAlgn="auto">
              <a:spcAft>
                <a:spcPts val="0"/>
              </a:spcAft>
              <a:buFont typeface="Wingdings 2"/>
              <a:buChar char="³"/>
              <a:defRPr/>
            </a:pPr>
            <a:r>
              <a:rPr lang="en-US" altLang="zh-CN" dirty="0" smtClean="0">
                <a:solidFill>
                  <a:srgbClr val="FF0000"/>
                </a:solidFill>
                <a:cs typeface="+mn-cs"/>
              </a:rPr>
              <a:t>No</a:t>
            </a:r>
            <a:r>
              <a:rPr lang="en-US" altLang="zh-CN" dirty="0" smtClean="0">
                <a:cs typeface="+mn-cs"/>
              </a:rPr>
              <a:t> significant signal is observed in </a:t>
            </a:r>
            <a:r>
              <a:rPr lang="el-GR" altLang="zh-CN" dirty="0" smtClean="0">
                <a:cs typeface="+mn-cs"/>
              </a:rPr>
              <a:t>ωφ</a:t>
            </a:r>
            <a:r>
              <a:rPr lang="en-US" altLang="zh-CN" dirty="0" smtClean="0">
                <a:cs typeface="+mn-cs"/>
              </a:rPr>
              <a:t> mass spectrum</a:t>
            </a:r>
            <a:endParaRPr lang="zh-CN" altLang="en-US" dirty="0" smtClean="0">
              <a:cs typeface="+mn-cs"/>
            </a:endParaRPr>
          </a:p>
          <a:p>
            <a:pPr lvl="1" fontAlgn="auto">
              <a:spcAft>
                <a:spcPts val="0"/>
              </a:spcAft>
              <a:buFont typeface="Wingdings 2"/>
              <a:buChar char="³"/>
              <a:defRPr/>
            </a:pPr>
            <a:r>
              <a:rPr lang="en-US" altLang="ko-KR" dirty="0" smtClean="0">
                <a:solidFill>
                  <a:prstClr val="black"/>
                </a:solidFill>
                <a:cs typeface="+mn-cs"/>
              </a:rPr>
              <a:t>The obtained upper limits @ 90% C.L. are as follows :</a:t>
            </a:r>
          </a:p>
          <a:p>
            <a:pPr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®"/>
              <a:defRPr/>
            </a:pPr>
            <a:r>
              <a:rPr lang="en-US" altLang="zh-CN" dirty="0" smtClean="0">
                <a:solidFill>
                  <a:srgbClr val="FF0000"/>
                </a:solidFill>
                <a:cs typeface="+mn-cs"/>
              </a:rPr>
              <a:t> Br(B</a:t>
            </a:r>
            <a:r>
              <a:rPr lang="en-US" altLang="zh-CN" baseline="30000" dirty="0" smtClean="0">
                <a:solidFill>
                  <a:srgbClr val="FF0000"/>
                </a:solidFill>
                <a:cs typeface="+mn-cs"/>
              </a:rPr>
              <a:t>±</a:t>
            </a:r>
            <a:r>
              <a:rPr lang="en-US" altLang="zh-CN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cs typeface="+mn-cs"/>
                <a:sym typeface="Wingdings" pitchFamily="2" charset="2"/>
              </a:rPr>
              <a:t></a:t>
            </a:r>
            <a:r>
              <a:rPr lang="en-US" altLang="zh-CN" dirty="0" smtClean="0">
                <a:solidFill>
                  <a:srgbClr val="FF0000"/>
                </a:solidFill>
                <a:cs typeface="+mn-cs"/>
              </a:rPr>
              <a:t> K</a:t>
            </a:r>
            <a:r>
              <a:rPr lang="en-US" altLang="zh-CN" baseline="30000" dirty="0" smtClean="0">
                <a:solidFill>
                  <a:srgbClr val="FF0000"/>
                </a:solidFill>
                <a:cs typeface="+mn-cs"/>
              </a:rPr>
              <a:t>±</a:t>
            </a:r>
            <a:r>
              <a:rPr lang="el-GR" altLang="zh-CN" dirty="0" smtClean="0">
                <a:solidFill>
                  <a:srgbClr val="FF0000"/>
                </a:solidFill>
                <a:cs typeface="+mn-cs"/>
              </a:rPr>
              <a:t>ωφ</a:t>
            </a:r>
            <a:r>
              <a:rPr lang="en-US" altLang="zh-CN" dirty="0" smtClean="0">
                <a:solidFill>
                  <a:srgbClr val="FF0000"/>
                </a:solidFill>
                <a:cs typeface="+mn-cs"/>
              </a:rPr>
              <a:t>) &lt;1.9×10</a:t>
            </a:r>
            <a:r>
              <a:rPr lang="en-US" altLang="zh-CN" baseline="30000" dirty="0" smtClean="0">
                <a:solidFill>
                  <a:srgbClr val="FF0000"/>
                </a:solidFill>
                <a:cs typeface="+mn-cs"/>
              </a:rPr>
              <a:t>-6</a:t>
            </a:r>
          </a:p>
          <a:p>
            <a:pPr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®"/>
              <a:defRPr/>
            </a:pPr>
            <a:r>
              <a:rPr lang="en-US" altLang="zh-CN" dirty="0" smtClean="0">
                <a:solidFill>
                  <a:srgbClr val="FF0000"/>
                </a:solidFill>
                <a:cs typeface="+mn-cs"/>
              </a:rPr>
              <a:t>Br(B</a:t>
            </a:r>
            <a:r>
              <a:rPr lang="en-US" altLang="zh-CN" baseline="30000" dirty="0" smtClean="0">
                <a:solidFill>
                  <a:srgbClr val="FF0000"/>
                </a:solidFill>
                <a:cs typeface="+mn-cs"/>
              </a:rPr>
              <a:t>±</a:t>
            </a:r>
            <a:r>
              <a:rPr lang="en-US" altLang="zh-CN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cs typeface="+mn-cs"/>
                <a:sym typeface="Wingdings" pitchFamily="2" charset="2"/>
              </a:rPr>
              <a:t></a:t>
            </a:r>
            <a:r>
              <a:rPr lang="en-US" altLang="zh-CN" dirty="0" smtClean="0">
                <a:solidFill>
                  <a:srgbClr val="FF0000"/>
                </a:solidFill>
                <a:cs typeface="+mn-cs"/>
              </a:rPr>
              <a:t> K</a:t>
            </a:r>
            <a:r>
              <a:rPr lang="en-US" altLang="zh-CN" baseline="30000" dirty="0" smtClean="0">
                <a:solidFill>
                  <a:srgbClr val="FF0000"/>
                </a:solidFill>
                <a:cs typeface="+mn-cs"/>
              </a:rPr>
              <a:t>±</a:t>
            </a:r>
            <a:r>
              <a:rPr lang="en-US" altLang="zh-CN" dirty="0" smtClean="0">
                <a:solidFill>
                  <a:srgbClr val="FF0000"/>
                </a:solidFill>
                <a:cs typeface="+mn-cs"/>
              </a:rPr>
              <a:t>X(1812),X(1812)</a:t>
            </a:r>
            <a:r>
              <a:rPr lang="en-US" altLang="ko-KR" dirty="0" smtClean="0">
                <a:solidFill>
                  <a:srgbClr val="FF0000"/>
                </a:solidFill>
                <a:cs typeface="+mn-cs"/>
                <a:sym typeface="Wingdings" pitchFamily="2" charset="2"/>
              </a:rPr>
              <a:t>  </a:t>
            </a:r>
            <a:r>
              <a:rPr lang="el-GR" altLang="ko-KR" dirty="0" smtClean="0">
                <a:solidFill>
                  <a:srgbClr val="FF0000"/>
                </a:solidFill>
                <a:cs typeface="+mn-cs"/>
                <a:sym typeface="Wingdings" pitchFamily="2" charset="2"/>
              </a:rPr>
              <a:t>ω</a:t>
            </a:r>
            <a:r>
              <a:rPr lang="el-GR" altLang="zh-CN" dirty="0" smtClean="0">
                <a:solidFill>
                  <a:srgbClr val="FF0000"/>
                </a:solidFill>
                <a:cs typeface="+mn-cs"/>
              </a:rPr>
              <a:t>φ</a:t>
            </a:r>
            <a:r>
              <a:rPr lang="en-US" altLang="zh-CN" dirty="0" smtClean="0">
                <a:solidFill>
                  <a:srgbClr val="FF0000"/>
                </a:solidFill>
                <a:cs typeface="+mn-cs"/>
              </a:rPr>
              <a:t>) &lt;3.2×10</a:t>
            </a:r>
            <a:r>
              <a:rPr lang="en-US" altLang="zh-CN" baseline="30000" dirty="0" smtClean="0">
                <a:solidFill>
                  <a:srgbClr val="FF0000"/>
                </a:solidFill>
                <a:cs typeface="+mn-cs"/>
              </a:rPr>
              <a:t>-7</a:t>
            </a:r>
            <a:endParaRPr lang="en-US" altLang="zh-CN" dirty="0" smtClean="0">
              <a:solidFill>
                <a:srgbClr val="FF0000"/>
              </a:solidFill>
              <a:cs typeface="+mn-cs"/>
            </a:endParaRPr>
          </a:p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zh-CN" dirty="0" smtClean="0">
                <a:cs typeface="+mn-cs"/>
              </a:rPr>
              <a:t>Search for a light pseudo-scalar particle X(214) </a:t>
            </a:r>
          </a:p>
          <a:p>
            <a:pPr lvl="1" fontAlgn="auto">
              <a:spcAft>
                <a:spcPts val="0"/>
              </a:spcAft>
              <a:buFont typeface="Wingdings 2"/>
              <a:buChar char="³"/>
              <a:defRPr/>
            </a:pPr>
            <a:r>
              <a:rPr lang="en-US" altLang="ko-KR" dirty="0" smtClean="0">
                <a:solidFill>
                  <a:srgbClr val="FF0000"/>
                </a:solidFill>
                <a:cs typeface="+mn-cs"/>
              </a:rPr>
              <a:t>No</a:t>
            </a:r>
            <a:r>
              <a:rPr lang="en-US" altLang="ko-KR" dirty="0" smtClean="0">
                <a:cs typeface="+mn-cs"/>
              </a:rPr>
              <a:t> event is observed in B decays</a:t>
            </a:r>
          </a:p>
          <a:p>
            <a:pPr lvl="1" fontAlgn="auto">
              <a:spcAft>
                <a:spcPts val="0"/>
              </a:spcAft>
              <a:buFont typeface="Wingdings 2"/>
              <a:buChar char="³"/>
              <a:defRPr/>
            </a:pPr>
            <a:r>
              <a:rPr lang="en-US" altLang="ko-KR" dirty="0" smtClean="0">
                <a:solidFill>
                  <a:prstClr val="black"/>
                </a:solidFill>
                <a:cs typeface="+mn-cs"/>
              </a:rPr>
              <a:t>The obtained upper limits @ 90% C.L. are as follows :</a:t>
            </a:r>
          </a:p>
          <a:p>
            <a:pPr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®"/>
              <a:defRPr/>
            </a:pPr>
            <a:r>
              <a:rPr lang="en-US" altLang="ko-KR" sz="2300" dirty="0" smtClean="0">
                <a:solidFill>
                  <a:srgbClr val="FF0000"/>
                </a:solidFill>
                <a:cs typeface="+mn-cs"/>
                <a:sym typeface="Symbol"/>
              </a:rPr>
              <a:t>B(B</a:t>
            </a:r>
            <a:r>
              <a:rPr lang="en-US" altLang="ko-KR" sz="2300" baseline="30000" dirty="0" smtClean="0">
                <a:solidFill>
                  <a:srgbClr val="FF0000"/>
                </a:solidFill>
                <a:cs typeface="+mn-cs"/>
                <a:sym typeface="Symbol"/>
              </a:rPr>
              <a:t>0</a:t>
            </a:r>
            <a:r>
              <a:rPr lang="en-US" altLang="ko-KR" sz="2300" dirty="0" smtClean="0">
                <a:solidFill>
                  <a:srgbClr val="FF0000"/>
                </a:solidFill>
                <a:cs typeface="+mn-cs"/>
                <a:sym typeface="Symbol"/>
              </a:rPr>
              <a:t>  K*</a:t>
            </a:r>
            <a:r>
              <a:rPr lang="en-US" altLang="ko-KR" sz="2300" baseline="30000" dirty="0" smtClean="0">
                <a:solidFill>
                  <a:srgbClr val="FF0000"/>
                </a:solidFill>
                <a:cs typeface="+mn-cs"/>
                <a:sym typeface="Symbol"/>
              </a:rPr>
              <a:t>0</a:t>
            </a:r>
            <a:r>
              <a:rPr lang="en-US" altLang="ko-KR" sz="2300" dirty="0" smtClean="0">
                <a:solidFill>
                  <a:srgbClr val="FF0000"/>
                </a:solidFill>
                <a:cs typeface="+mn-cs"/>
                <a:sym typeface="Symbol"/>
              </a:rPr>
              <a:t> X</a:t>
            </a:r>
            <a:r>
              <a:rPr lang="en-US" altLang="ko-KR" sz="2300" baseline="30000" dirty="0" smtClean="0">
                <a:solidFill>
                  <a:srgbClr val="FF0000"/>
                </a:solidFill>
                <a:cs typeface="+mn-cs"/>
                <a:sym typeface="Symbol"/>
              </a:rPr>
              <a:t>0</a:t>
            </a:r>
            <a:r>
              <a:rPr lang="en-US" altLang="ko-KR" sz="2300" dirty="0" smtClean="0">
                <a:solidFill>
                  <a:srgbClr val="FF0000"/>
                </a:solidFill>
                <a:cs typeface="+mn-cs"/>
                <a:sym typeface="Symbol"/>
              </a:rPr>
              <a:t>, K*</a:t>
            </a:r>
            <a:r>
              <a:rPr lang="en-US" altLang="ko-KR" sz="2300" baseline="30000" dirty="0" smtClean="0">
                <a:solidFill>
                  <a:srgbClr val="FF0000"/>
                </a:solidFill>
                <a:cs typeface="+mn-cs"/>
                <a:sym typeface="Symbol"/>
              </a:rPr>
              <a:t>0</a:t>
            </a:r>
            <a:r>
              <a:rPr lang="en-US" altLang="ko-KR" sz="2300" dirty="0" smtClean="0">
                <a:solidFill>
                  <a:srgbClr val="FF0000"/>
                </a:solidFill>
                <a:cs typeface="+mn-cs"/>
                <a:sym typeface="Symbol"/>
              </a:rPr>
              <a:t>  K</a:t>
            </a:r>
            <a:r>
              <a:rPr lang="en-US" altLang="ko-KR" sz="2300" baseline="30000" dirty="0" smtClean="0">
                <a:solidFill>
                  <a:srgbClr val="FF0000"/>
                </a:solidFill>
                <a:cs typeface="+mn-cs"/>
                <a:sym typeface="Symbol"/>
              </a:rPr>
              <a:t>+</a:t>
            </a:r>
            <a:r>
              <a:rPr lang="en-US" altLang="ko-KR" sz="2300" dirty="0" smtClean="0">
                <a:solidFill>
                  <a:srgbClr val="FF0000"/>
                </a:solidFill>
                <a:cs typeface="+mn-cs"/>
                <a:sym typeface="Symbol"/>
              </a:rPr>
              <a:t></a:t>
            </a:r>
            <a:r>
              <a:rPr lang="en-US" altLang="ko-KR" sz="2300" baseline="30000" dirty="0" smtClean="0">
                <a:solidFill>
                  <a:srgbClr val="FF0000"/>
                </a:solidFill>
                <a:cs typeface="+mn-cs"/>
                <a:sym typeface="Symbol"/>
              </a:rPr>
              <a:t>-</a:t>
            </a:r>
            <a:r>
              <a:rPr lang="en-US" altLang="ko-KR" sz="2300" dirty="0" smtClean="0">
                <a:solidFill>
                  <a:srgbClr val="FF0000"/>
                </a:solidFill>
                <a:cs typeface="+mn-cs"/>
                <a:sym typeface="Symbol"/>
              </a:rPr>
              <a:t> and X</a:t>
            </a:r>
            <a:r>
              <a:rPr lang="en-US" altLang="ko-KR" sz="2300" baseline="30000" dirty="0" smtClean="0">
                <a:solidFill>
                  <a:srgbClr val="FF0000"/>
                </a:solidFill>
                <a:cs typeface="+mn-cs"/>
                <a:sym typeface="Symbol"/>
              </a:rPr>
              <a:t>0</a:t>
            </a:r>
            <a:r>
              <a:rPr lang="en-US" altLang="ko-KR" sz="2300" dirty="0" smtClean="0">
                <a:solidFill>
                  <a:srgbClr val="FF0000"/>
                </a:solidFill>
                <a:cs typeface="+mn-cs"/>
                <a:sym typeface="Symbol"/>
              </a:rPr>
              <a:t>  </a:t>
            </a:r>
            <a:r>
              <a:rPr lang="en-US" altLang="ko-KR" sz="2300" baseline="30000" dirty="0" smtClean="0">
                <a:solidFill>
                  <a:srgbClr val="FF0000"/>
                </a:solidFill>
                <a:cs typeface="+mn-cs"/>
                <a:sym typeface="Symbol"/>
              </a:rPr>
              <a:t></a:t>
            </a:r>
            <a:r>
              <a:rPr lang="en-US" altLang="ko-KR" sz="2300" dirty="0" smtClean="0">
                <a:solidFill>
                  <a:srgbClr val="FF0000"/>
                </a:solidFill>
                <a:cs typeface="+mn-cs"/>
                <a:sym typeface="Symbol"/>
              </a:rPr>
              <a:t></a:t>
            </a:r>
            <a:r>
              <a:rPr lang="en-US" altLang="ko-KR" sz="2300" baseline="30000" dirty="0" smtClean="0">
                <a:solidFill>
                  <a:srgbClr val="FF0000"/>
                </a:solidFill>
                <a:cs typeface="+mn-cs"/>
                <a:sym typeface="Symbol"/>
              </a:rPr>
              <a:t> </a:t>
            </a:r>
            <a:r>
              <a:rPr lang="en-US" altLang="ko-KR" sz="2300" dirty="0" smtClean="0">
                <a:solidFill>
                  <a:srgbClr val="FF0000"/>
                </a:solidFill>
                <a:cs typeface="+mn-cs"/>
                <a:sym typeface="Symbol"/>
              </a:rPr>
              <a:t> ) &lt; 2.0  10</a:t>
            </a:r>
            <a:r>
              <a:rPr lang="en-US" altLang="ko-KR" sz="2300" baseline="30000" dirty="0" smtClean="0">
                <a:solidFill>
                  <a:srgbClr val="FF0000"/>
                </a:solidFill>
                <a:cs typeface="+mn-cs"/>
                <a:sym typeface="Symbol"/>
              </a:rPr>
              <a:t>-8</a:t>
            </a:r>
          </a:p>
          <a:p>
            <a:pPr lvl="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®"/>
              <a:defRPr/>
            </a:pPr>
            <a:r>
              <a:rPr lang="en-US" altLang="ko-KR" sz="2300" dirty="0" smtClean="0">
                <a:solidFill>
                  <a:srgbClr val="FF0000"/>
                </a:solidFill>
                <a:cs typeface="+mn-cs"/>
                <a:sym typeface="Symbol"/>
              </a:rPr>
              <a:t>B(B</a:t>
            </a:r>
            <a:r>
              <a:rPr lang="en-US" altLang="ko-KR" sz="2300" baseline="30000" dirty="0" smtClean="0">
                <a:solidFill>
                  <a:srgbClr val="FF0000"/>
                </a:solidFill>
                <a:cs typeface="+mn-cs"/>
                <a:sym typeface="Symbol"/>
              </a:rPr>
              <a:t>0</a:t>
            </a:r>
            <a:r>
              <a:rPr lang="en-US" altLang="ko-KR" sz="2300" dirty="0" smtClean="0">
                <a:solidFill>
                  <a:srgbClr val="FF0000"/>
                </a:solidFill>
                <a:cs typeface="+mn-cs"/>
                <a:sym typeface="Symbol"/>
              </a:rPr>
              <a:t>  </a:t>
            </a:r>
            <a:r>
              <a:rPr lang="en-US" altLang="ko-KR" sz="2300" baseline="30000" dirty="0" smtClean="0">
                <a:solidFill>
                  <a:srgbClr val="FF0000"/>
                </a:solidFill>
                <a:cs typeface="+mn-cs"/>
                <a:sym typeface="Symbol"/>
              </a:rPr>
              <a:t>0</a:t>
            </a:r>
            <a:r>
              <a:rPr lang="en-US" altLang="ko-KR" sz="2300" dirty="0" smtClean="0">
                <a:solidFill>
                  <a:srgbClr val="FF0000"/>
                </a:solidFill>
                <a:cs typeface="+mn-cs"/>
                <a:sym typeface="Symbol"/>
              </a:rPr>
              <a:t> X</a:t>
            </a:r>
            <a:r>
              <a:rPr lang="en-US" altLang="ko-KR" sz="2300" baseline="30000" dirty="0" smtClean="0">
                <a:solidFill>
                  <a:srgbClr val="FF0000"/>
                </a:solidFill>
                <a:cs typeface="+mn-cs"/>
                <a:sym typeface="Symbol"/>
              </a:rPr>
              <a:t>0 </a:t>
            </a:r>
            <a:r>
              <a:rPr lang="en-US" altLang="ko-KR" sz="2300" dirty="0" smtClean="0">
                <a:solidFill>
                  <a:srgbClr val="FF0000"/>
                </a:solidFill>
                <a:cs typeface="+mn-cs"/>
                <a:sym typeface="Symbol"/>
              </a:rPr>
              <a:t>,</a:t>
            </a:r>
            <a:r>
              <a:rPr lang="en-US" altLang="ko-KR" sz="2300" baseline="30000" dirty="0" smtClean="0">
                <a:solidFill>
                  <a:srgbClr val="FF0000"/>
                </a:solidFill>
                <a:cs typeface="+mn-cs"/>
                <a:sym typeface="Symbol"/>
              </a:rPr>
              <a:t> </a:t>
            </a:r>
            <a:r>
              <a:rPr lang="en-US" altLang="ko-KR" sz="2300" dirty="0" smtClean="0">
                <a:solidFill>
                  <a:srgbClr val="FF0000"/>
                </a:solidFill>
                <a:cs typeface="+mn-cs"/>
                <a:sym typeface="Symbol"/>
              </a:rPr>
              <a:t></a:t>
            </a:r>
            <a:r>
              <a:rPr lang="en-US" altLang="ko-KR" sz="2300" baseline="30000" dirty="0" smtClean="0">
                <a:solidFill>
                  <a:srgbClr val="FF0000"/>
                </a:solidFill>
                <a:cs typeface="+mn-cs"/>
                <a:sym typeface="Symbol"/>
              </a:rPr>
              <a:t>0</a:t>
            </a:r>
            <a:r>
              <a:rPr lang="en-US" altLang="ko-KR" sz="2300" dirty="0" smtClean="0">
                <a:solidFill>
                  <a:srgbClr val="FF0000"/>
                </a:solidFill>
                <a:cs typeface="+mn-cs"/>
                <a:sym typeface="Symbol"/>
              </a:rPr>
              <a:t>  </a:t>
            </a:r>
            <a:r>
              <a:rPr lang="en-US" altLang="ko-KR" sz="2300" baseline="30000" dirty="0" smtClean="0">
                <a:solidFill>
                  <a:srgbClr val="FF0000"/>
                </a:solidFill>
                <a:cs typeface="+mn-cs"/>
                <a:sym typeface="Symbol"/>
              </a:rPr>
              <a:t></a:t>
            </a:r>
            <a:r>
              <a:rPr lang="en-US" altLang="ko-KR" sz="2300" dirty="0" smtClean="0">
                <a:solidFill>
                  <a:srgbClr val="FF0000"/>
                </a:solidFill>
                <a:cs typeface="+mn-cs"/>
                <a:sym typeface="Symbol"/>
              </a:rPr>
              <a:t></a:t>
            </a:r>
            <a:r>
              <a:rPr lang="en-US" altLang="ko-KR" sz="2300" baseline="30000" dirty="0" smtClean="0">
                <a:solidFill>
                  <a:srgbClr val="FF0000"/>
                </a:solidFill>
                <a:cs typeface="+mn-cs"/>
                <a:sym typeface="Symbol"/>
              </a:rPr>
              <a:t></a:t>
            </a:r>
            <a:r>
              <a:rPr lang="en-US" altLang="ko-KR" sz="2300" dirty="0" smtClean="0">
                <a:solidFill>
                  <a:srgbClr val="FF0000"/>
                </a:solidFill>
                <a:cs typeface="+mn-cs"/>
                <a:sym typeface="Symbol"/>
              </a:rPr>
              <a:t> and X</a:t>
            </a:r>
            <a:r>
              <a:rPr lang="en-US" altLang="ko-KR" sz="2300" baseline="30000" dirty="0" smtClean="0">
                <a:solidFill>
                  <a:srgbClr val="FF0000"/>
                </a:solidFill>
                <a:cs typeface="+mn-cs"/>
                <a:sym typeface="Symbol"/>
              </a:rPr>
              <a:t>0</a:t>
            </a:r>
            <a:r>
              <a:rPr lang="en-US" altLang="ko-KR" sz="2300" dirty="0" smtClean="0">
                <a:solidFill>
                  <a:srgbClr val="FF0000"/>
                </a:solidFill>
                <a:cs typeface="+mn-cs"/>
                <a:sym typeface="Symbol"/>
              </a:rPr>
              <a:t>  </a:t>
            </a:r>
            <a:r>
              <a:rPr lang="en-US" altLang="ko-KR" sz="2300" baseline="30000" dirty="0" smtClean="0">
                <a:solidFill>
                  <a:srgbClr val="FF0000"/>
                </a:solidFill>
                <a:cs typeface="+mn-cs"/>
                <a:sym typeface="Symbol"/>
              </a:rPr>
              <a:t></a:t>
            </a:r>
            <a:r>
              <a:rPr lang="en-US" altLang="ko-KR" sz="2300" dirty="0" smtClean="0">
                <a:solidFill>
                  <a:srgbClr val="FF0000"/>
                </a:solidFill>
                <a:cs typeface="+mn-cs"/>
                <a:sym typeface="Symbol"/>
              </a:rPr>
              <a:t></a:t>
            </a:r>
            <a:r>
              <a:rPr lang="en-US" altLang="ko-KR" sz="2300" baseline="30000" dirty="0" smtClean="0">
                <a:solidFill>
                  <a:srgbClr val="FF0000"/>
                </a:solidFill>
                <a:cs typeface="+mn-cs"/>
                <a:sym typeface="Symbol"/>
              </a:rPr>
              <a:t> </a:t>
            </a:r>
            <a:r>
              <a:rPr lang="en-US" altLang="ko-KR" sz="2300" dirty="0" smtClean="0">
                <a:solidFill>
                  <a:srgbClr val="FF0000"/>
                </a:solidFill>
                <a:cs typeface="+mn-cs"/>
                <a:sym typeface="Symbol"/>
              </a:rPr>
              <a:t> ) &lt; 1.5  10</a:t>
            </a:r>
            <a:r>
              <a:rPr lang="en-US" altLang="ko-KR" sz="2300" baseline="30000" dirty="0" smtClean="0">
                <a:solidFill>
                  <a:srgbClr val="FF0000"/>
                </a:solidFill>
                <a:cs typeface="+mn-cs"/>
                <a:sym typeface="Symbol"/>
              </a:rPr>
              <a:t>-8</a:t>
            </a:r>
            <a:r>
              <a:rPr lang="en-US" altLang="ko-KR" sz="2300" dirty="0" smtClean="0">
                <a:solidFill>
                  <a:srgbClr val="FF0000"/>
                </a:solidFill>
                <a:cs typeface="+mn-cs"/>
                <a:sym typeface="Symbol"/>
              </a:rPr>
              <a:t> </a:t>
            </a:r>
            <a:endParaRPr lang="en-US" altLang="ko-KR" sz="2300" dirty="0" smtClean="0">
              <a:solidFill>
                <a:srgbClr val="FF0000"/>
              </a:solidFill>
              <a:cs typeface="+mn-cs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altLang="ko-KR" dirty="0" smtClean="0">
              <a:cs typeface="+mn-cs"/>
              <a:sym typeface="Wingdings" pitchFamily="2" charset="2"/>
            </a:endParaRPr>
          </a:p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endParaRPr lang="en-US" altLang="ko-KR" dirty="0" smtClean="0">
              <a:cs typeface="+mn-cs"/>
              <a:sym typeface="Symbol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Light particle searches  at Belle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09C94-C847-4B80-A54C-E12438B3DDC0}" type="slidenum">
              <a:rPr lang="ko-KR" altLang="en-US"/>
              <a:pPr>
                <a:defRPr/>
              </a:pPr>
              <a:t>23</a:t>
            </a:fld>
            <a:endParaRPr lang="ko-KR" altLang="en-US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5000625" y="2811463"/>
          <a:ext cx="2857500" cy="427037"/>
        </p:xfrm>
        <a:graphic>
          <a:graphicData uri="http://schemas.openxmlformats.org/presentationml/2006/ole">
            <p:oleObj spid="_x0000_s37890" name="公式" r:id="rId3" imgW="16128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2924175"/>
            <a:ext cx="7772400" cy="1362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smtClean="0">
                <a:cs typeface="+mj-cs"/>
              </a:rPr>
              <a:t>Thank you</a:t>
            </a:r>
            <a:endParaRPr lang="ko-KR" altLang="en-US" dirty="0">
              <a:cs typeface="+mj-cs"/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Light particle searches  at Belle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AD430-EE08-4B1B-8732-D9A29E70AFCD}" type="slidenum">
              <a:rPr lang="ko-KR" altLang="en-US"/>
              <a:pPr>
                <a:defRPr/>
              </a:pPr>
              <a:t>24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9"/>
          <p:cNvGrpSpPr>
            <a:grpSpLocks/>
          </p:cNvGrpSpPr>
          <p:nvPr/>
        </p:nvGrpSpPr>
        <p:grpSpPr bwMode="auto">
          <a:xfrm>
            <a:off x="357188" y="928688"/>
            <a:ext cx="5192712" cy="5138737"/>
            <a:chOff x="1429" y="618"/>
            <a:chExt cx="3271" cy="3237"/>
          </a:xfrm>
        </p:grpSpPr>
        <p:pic>
          <p:nvPicPr>
            <p:cNvPr id="17420" name="Picture 5" descr="ringanimation2M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9" y="618"/>
              <a:ext cx="2705" cy="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1" name="Text Box 6"/>
            <p:cNvSpPr txBox="1">
              <a:spLocks noChangeArrowheads="1"/>
            </p:cNvSpPr>
            <p:nvPr/>
          </p:nvSpPr>
          <p:spPr bwMode="auto">
            <a:xfrm>
              <a:off x="3366" y="2973"/>
              <a:ext cx="790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lang="en-US" altLang="ja-JP" sz="2000">
                  <a:latin typeface="Cambria" pitchFamily="18" charset="0"/>
                  <a:ea typeface="MS PMincho" pitchFamily="18" charset="-128"/>
                </a:rPr>
                <a:t>e</a:t>
              </a:r>
              <a:r>
                <a:rPr lang="en-US" altLang="ja-JP" sz="2000" baseline="30000">
                  <a:latin typeface="Cambria" pitchFamily="18" charset="0"/>
                  <a:ea typeface="MS PMincho" pitchFamily="18" charset="-128"/>
                </a:rPr>
                <a:t>+</a:t>
              </a:r>
              <a:r>
                <a:rPr lang="en-US" altLang="ja-JP" sz="2000">
                  <a:latin typeface="Cambria" pitchFamily="18" charset="0"/>
                  <a:ea typeface="MS PMincho" pitchFamily="18" charset="-128"/>
                </a:rPr>
                <a:t> source</a:t>
              </a:r>
            </a:p>
          </p:txBody>
        </p:sp>
        <p:sp>
          <p:nvSpPr>
            <p:cNvPr id="17422" name="Text Box 7"/>
            <p:cNvSpPr txBox="1">
              <a:spLocks noChangeArrowheads="1"/>
            </p:cNvSpPr>
            <p:nvPr/>
          </p:nvSpPr>
          <p:spPr bwMode="auto">
            <a:xfrm>
              <a:off x="3394" y="2371"/>
              <a:ext cx="525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lang="en-US" altLang="ja-JP" sz="2000">
                  <a:latin typeface="Cambria" pitchFamily="18" charset="0"/>
                  <a:ea typeface="MS PMincho" pitchFamily="18" charset="-128"/>
                </a:rPr>
                <a:t>cavity</a:t>
              </a:r>
            </a:p>
          </p:txBody>
        </p:sp>
        <p:sp>
          <p:nvSpPr>
            <p:cNvPr id="17423" name="Text Box 8"/>
            <p:cNvSpPr txBox="1">
              <a:spLocks noChangeArrowheads="1"/>
            </p:cNvSpPr>
            <p:nvPr/>
          </p:nvSpPr>
          <p:spPr bwMode="auto">
            <a:xfrm>
              <a:off x="3606" y="788"/>
              <a:ext cx="1094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>
                <a:lnSpc>
                  <a:spcPct val="70000"/>
                </a:lnSpc>
              </a:pPr>
              <a:r>
                <a:rPr lang="en-US" altLang="ja-JP" sz="2000">
                  <a:latin typeface="Cambria" pitchFamily="18" charset="0"/>
                  <a:ea typeface="MS PMincho" pitchFamily="18" charset="-128"/>
                </a:rPr>
                <a:t>Belle detector</a:t>
              </a:r>
            </a:p>
          </p:txBody>
        </p:sp>
      </p:grpSp>
      <p:sp>
        <p:nvSpPr>
          <p:cNvPr id="10" name="标题 6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KEKB</a:t>
            </a:r>
            <a:endParaRPr lang="zh-CN" altLang="en-US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411" name="TextBox 10"/>
          <p:cNvSpPr txBox="1">
            <a:spLocks noChangeArrowheads="1"/>
          </p:cNvSpPr>
          <p:nvPr/>
        </p:nvSpPr>
        <p:spPr bwMode="auto">
          <a:xfrm>
            <a:off x="285750" y="1214438"/>
            <a:ext cx="1309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zh-CN" sz="2000">
                <a:solidFill>
                  <a:srgbClr val="FF0000"/>
                </a:solidFill>
                <a:latin typeface="Cambria" pitchFamily="18" charset="0"/>
                <a:ea typeface="华文楷体"/>
                <a:cs typeface="华文楷体"/>
              </a:rPr>
              <a:t>e</a:t>
            </a:r>
            <a:r>
              <a:rPr lang="en-US" altLang="zh-CN" sz="2000" baseline="30000">
                <a:solidFill>
                  <a:srgbClr val="FF0000"/>
                </a:solidFill>
                <a:latin typeface="Cambria" pitchFamily="18" charset="0"/>
                <a:ea typeface="华文楷体"/>
                <a:cs typeface="华文楷体"/>
              </a:rPr>
              <a:t>+</a:t>
            </a:r>
            <a:r>
              <a:rPr lang="en-US" altLang="zh-CN" sz="2000">
                <a:solidFill>
                  <a:srgbClr val="FF0000"/>
                </a:solidFill>
                <a:latin typeface="Cambria" pitchFamily="18" charset="0"/>
                <a:ea typeface="华文楷体"/>
                <a:cs typeface="华文楷体"/>
              </a:rPr>
              <a:t> 3.5 GeV</a:t>
            </a:r>
          </a:p>
          <a:p>
            <a:pPr latinLnBrk="1"/>
            <a:r>
              <a:rPr lang="en-US" altLang="zh-CN" sz="2000">
                <a:solidFill>
                  <a:srgbClr val="0070C0"/>
                </a:solidFill>
                <a:latin typeface="Cambria" pitchFamily="18" charset="0"/>
                <a:ea typeface="华文楷体"/>
                <a:cs typeface="华文楷体"/>
              </a:rPr>
              <a:t>e</a:t>
            </a:r>
            <a:r>
              <a:rPr lang="en-US" altLang="zh-CN" sz="2000" baseline="30000">
                <a:solidFill>
                  <a:srgbClr val="0070C0"/>
                </a:solidFill>
                <a:latin typeface="Cambria" pitchFamily="18" charset="0"/>
                <a:ea typeface="华文楷体"/>
                <a:cs typeface="华文楷体"/>
              </a:rPr>
              <a:t>-</a:t>
            </a:r>
            <a:r>
              <a:rPr lang="en-US" altLang="zh-CN" sz="2000">
                <a:solidFill>
                  <a:srgbClr val="0070C0"/>
                </a:solidFill>
                <a:latin typeface="Cambria" pitchFamily="18" charset="0"/>
                <a:ea typeface="华文楷体"/>
                <a:cs typeface="华文楷体"/>
              </a:rPr>
              <a:t>  8.0 GeV</a:t>
            </a:r>
            <a:endParaRPr lang="zh-CN" altLang="en-US" sz="2000">
              <a:solidFill>
                <a:srgbClr val="0070C0"/>
              </a:solidFill>
              <a:latin typeface="Cambria" pitchFamily="18" charset="0"/>
              <a:ea typeface="华文楷体"/>
              <a:cs typeface="华文楷体"/>
            </a:endParaRPr>
          </a:p>
        </p:txBody>
      </p:sp>
      <p:sp>
        <p:nvSpPr>
          <p:cNvPr id="17412" name="TextBox 11"/>
          <p:cNvSpPr txBox="1">
            <a:spLocks noChangeArrowheads="1"/>
          </p:cNvSpPr>
          <p:nvPr/>
        </p:nvSpPr>
        <p:spPr bwMode="auto">
          <a:xfrm>
            <a:off x="285750" y="785813"/>
            <a:ext cx="2416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zh-CN">
                <a:latin typeface="Cambria" pitchFamily="18" charset="0"/>
                <a:ea typeface="华文楷体"/>
                <a:cs typeface="华文楷体"/>
              </a:rPr>
              <a:t>CM Energy  </a:t>
            </a:r>
            <a:r>
              <a:rPr lang="en-US" altLang="zh-CN" sz="2000">
                <a:solidFill>
                  <a:srgbClr val="FF0000"/>
                </a:solidFill>
                <a:latin typeface="Cambria" pitchFamily="18" charset="0"/>
                <a:ea typeface="华文楷体"/>
                <a:cs typeface="华文楷体"/>
              </a:rPr>
              <a:t>10.58GeV</a:t>
            </a:r>
            <a:endParaRPr lang="zh-CN" altLang="en-US" sz="2000">
              <a:solidFill>
                <a:srgbClr val="FF0000"/>
              </a:solidFill>
              <a:latin typeface="Cambria" pitchFamily="18" charset="0"/>
              <a:ea typeface="华文楷体"/>
              <a:cs typeface="华文楷体"/>
            </a:endParaRPr>
          </a:p>
        </p:txBody>
      </p:sp>
      <p:sp>
        <p:nvSpPr>
          <p:cNvPr id="17413" name="矩形 12"/>
          <p:cNvSpPr>
            <a:spLocks noChangeArrowheads="1"/>
          </p:cNvSpPr>
          <p:nvPr/>
        </p:nvSpPr>
        <p:spPr bwMode="auto">
          <a:xfrm>
            <a:off x="4786313" y="4071938"/>
            <a:ext cx="3833812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zh-CN" sz="2400">
                <a:latin typeface="Cambria" pitchFamily="18" charset="0"/>
                <a:ea typeface="华文楷体"/>
                <a:cs typeface="华文楷体"/>
              </a:rPr>
              <a:t>New World Record: </a:t>
            </a:r>
          </a:p>
          <a:p>
            <a:pPr latinLnBrk="1"/>
            <a:r>
              <a:rPr lang="en-US" altLang="zh-CN">
                <a:latin typeface="Cambria" pitchFamily="18" charset="0"/>
                <a:ea typeface="华文楷体"/>
                <a:cs typeface="华文楷体"/>
              </a:rPr>
              <a:t>  </a:t>
            </a:r>
            <a:r>
              <a:rPr lang="en-US" altLang="zh-CN" sz="2000">
                <a:solidFill>
                  <a:srgbClr val="FF0000"/>
                </a:solidFill>
                <a:latin typeface="Cambria" pitchFamily="18" charset="0"/>
                <a:ea typeface="华文楷体"/>
                <a:cs typeface="华文楷体"/>
              </a:rPr>
              <a:t>2.11×10</a:t>
            </a:r>
            <a:r>
              <a:rPr lang="en-US" altLang="zh-CN" sz="2000" baseline="30000">
                <a:solidFill>
                  <a:srgbClr val="FF0000"/>
                </a:solidFill>
                <a:latin typeface="Cambria" pitchFamily="18" charset="0"/>
                <a:ea typeface="华文楷体"/>
                <a:cs typeface="华文楷体"/>
              </a:rPr>
              <a:t>34</a:t>
            </a:r>
            <a:r>
              <a:rPr lang="en-US" altLang="zh-CN" sz="2000">
                <a:solidFill>
                  <a:srgbClr val="FF0000"/>
                </a:solidFill>
                <a:latin typeface="Cambria" pitchFamily="18" charset="0"/>
                <a:ea typeface="华文楷体"/>
                <a:cs typeface="华文楷体"/>
              </a:rPr>
              <a:t>cm</a:t>
            </a:r>
            <a:r>
              <a:rPr lang="en-US" altLang="zh-CN" sz="2000" baseline="30000">
                <a:solidFill>
                  <a:srgbClr val="FF0000"/>
                </a:solidFill>
                <a:latin typeface="Cambria" pitchFamily="18" charset="0"/>
                <a:ea typeface="华文楷体"/>
                <a:cs typeface="华文楷体"/>
              </a:rPr>
              <a:t>-2</a:t>
            </a:r>
            <a:r>
              <a:rPr lang="en-US" altLang="zh-CN" sz="2000">
                <a:solidFill>
                  <a:srgbClr val="FF0000"/>
                </a:solidFill>
                <a:latin typeface="Cambria" pitchFamily="18" charset="0"/>
                <a:ea typeface="华文楷体"/>
                <a:cs typeface="华文楷体"/>
              </a:rPr>
              <a:t>sec</a:t>
            </a:r>
            <a:r>
              <a:rPr lang="en-US" altLang="zh-CN" sz="2000" baseline="30000">
                <a:solidFill>
                  <a:srgbClr val="FF0000"/>
                </a:solidFill>
                <a:latin typeface="Cambria" pitchFamily="18" charset="0"/>
                <a:ea typeface="华文楷体"/>
                <a:cs typeface="华文楷体"/>
              </a:rPr>
              <a:t>-1</a:t>
            </a:r>
            <a:r>
              <a:rPr lang="en-US" altLang="zh-CN">
                <a:latin typeface="Cambria" pitchFamily="18" charset="0"/>
                <a:ea typeface="华文楷体"/>
                <a:cs typeface="华文楷体"/>
              </a:rPr>
              <a:t> was achieved</a:t>
            </a:r>
          </a:p>
          <a:p>
            <a:pPr latinLnBrk="1"/>
            <a:r>
              <a:rPr lang="en-US" altLang="zh-CN">
                <a:latin typeface="Cambria" pitchFamily="18" charset="0"/>
                <a:ea typeface="华文楷体"/>
                <a:cs typeface="华文楷体"/>
              </a:rPr>
              <a:t>  1.48fb</a:t>
            </a:r>
            <a:r>
              <a:rPr lang="en-US" altLang="zh-CN" baseline="30000">
                <a:latin typeface="Cambria" pitchFamily="18" charset="0"/>
                <a:ea typeface="华文楷体"/>
                <a:cs typeface="华文楷体"/>
              </a:rPr>
              <a:t>-1</a:t>
            </a:r>
            <a:r>
              <a:rPr lang="en-US" altLang="zh-CN">
                <a:latin typeface="Cambria" pitchFamily="18" charset="0"/>
                <a:ea typeface="华文楷体"/>
                <a:cs typeface="华文楷体"/>
              </a:rPr>
              <a:t>/day   8.01fb</a:t>
            </a:r>
            <a:r>
              <a:rPr lang="en-US" altLang="zh-CN" baseline="30000">
                <a:latin typeface="Cambria" pitchFamily="18" charset="0"/>
                <a:ea typeface="华文楷体"/>
                <a:cs typeface="华文楷体"/>
              </a:rPr>
              <a:t>-1</a:t>
            </a:r>
            <a:r>
              <a:rPr lang="en-US" altLang="zh-CN">
                <a:latin typeface="Cambria" pitchFamily="18" charset="0"/>
                <a:ea typeface="华文楷体"/>
                <a:cs typeface="华文楷体"/>
              </a:rPr>
              <a:t>/week  </a:t>
            </a:r>
            <a:endParaRPr lang="zh-CN" altLang="en-US">
              <a:latin typeface="Cambria" pitchFamily="18" charset="0"/>
              <a:ea typeface="华文楷体"/>
              <a:cs typeface="华文楷体"/>
            </a:endParaRPr>
          </a:p>
        </p:txBody>
      </p:sp>
      <p:sp>
        <p:nvSpPr>
          <p:cNvPr id="17414" name="TextBox 14"/>
          <p:cNvSpPr txBox="1">
            <a:spLocks noChangeArrowheads="1"/>
          </p:cNvSpPr>
          <p:nvPr/>
        </p:nvSpPr>
        <p:spPr bwMode="auto">
          <a:xfrm>
            <a:off x="4857750" y="5000625"/>
            <a:ext cx="291623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zh-CN" sz="2400">
                <a:latin typeface="Cambria" pitchFamily="18" charset="0"/>
                <a:ea typeface="华文楷体"/>
                <a:cs typeface="华文楷体"/>
              </a:rPr>
              <a:t>Data Sample :</a:t>
            </a:r>
          </a:p>
          <a:p>
            <a:pPr latinLnBrk="1"/>
            <a:r>
              <a:rPr lang="en-US" altLang="zh-CN" sz="2000">
                <a:solidFill>
                  <a:srgbClr val="FF0000"/>
                </a:solidFill>
                <a:latin typeface="Cambria" pitchFamily="18" charset="0"/>
                <a:ea typeface="华文楷体"/>
                <a:cs typeface="华文楷体"/>
              </a:rPr>
              <a:t>   605 fb</a:t>
            </a:r>
            <a:r>
              <a:rPr lang="en-US" altLang="zh-CN" sz="2000" baseline="30000">
                <a:solidFill>
                  <a:srgbClr val="FF0000"/>
                </a:solidFill>
                <a:latin typeface="Cambria" pitchFamily="18" charset="0"/>
                <a:ea typeface="华文楷体"/>
                <a:cs typeface="华文楷体"/>
              </a:rPr>
              <a:t>-1</a:t>
            </a:r>
            <a:r>
              <a:rPr lang="en-US" altLang="zh-CN" sz="2000">
                <a:solidFill>
                  <a:srgbClr val="FF0000"/>
                </a:solidFill>
                <a:latin typeface="Cambria" pitchFamily="18" charset="0"/>
                <a:ea typeface="华文楷体"/>
                <a:cs typeface="华文楷体"/>
              </a:rPr>
              <a:t>  </a:t>
            </a:r>
            <a:r>
              <a:rPr lang="en-US" altLang="zh-CN" sz="2000">
                <a:latin typeface="Cambria" pitchFamily="18" charset="0"/>
                <a:ea typeface="华文楷体"/>
                <a:cs typeface="华文楷体"/>
              </a:rPr>
              <a:t>On Resonance </a:t>
            </a:r>
          </a:p>
          <a:p>
            <a:pPr latinLnBrk="1"/>
            <a:r>
              <a:rPr lang="en-US" altLang="zh-CN">
                <a:latin typeface="Cambria" pitchFamily="18" charset="0"/>
                <a:ea typeface="华文楷体"/>
                <a:cs typeface="华文楷体"/>
              </a:rPr>
              <a:t>  </a:t>
            </a:r>
            <a:r>
              <a:rPr lang="en-US" altLang="zh-CN">
                <a:solidFill>
                  <a:srgbClr val="0000FF"/>
                </a:solidFill>
                <a:latin typeface="Cambria" pitchFamily="18" charset="0"/>
                <a:ea typeface="华文楷体"/>
                <a:cs typeface="华文楷体"/>
              </a:rPr>
              <a:t>(711 fb</a:t>
            </a:r>
            <a:r>
              <a:rPr lang="en-US" altLang="zh-CN" baseline="30000">
                <a:solidFill>
                  <a:srgbClr val="0000FF"/>
                </a:solidFill>
                <a:latin typeface="Cambria" pitchFamily="18" charset="0"/>
                <a:ea typeface="华文楷体"/>
                <a:cs typeface="华文楷体"/>
              </a:rPr>
              <a:t>-1</a:t>
            </a:r>
            <a:r>
              <a:rPr lang="en-US" altLang="zh-CN">
                <a:solidFill>
                  <a:srgbClr val="0000FF"/>
                </a:solidFill>
                <a:latin typeface="Cambria" pitchFamily="18" charset="0"/>
                <a:ea typeface="华文楷体"/>
                <a:cs typeface="华文楷体"/>
              </a:rPr>
              <a:t> reconstructed)</a:t>
            </a:r>
          </a:p>
          <a:p>
            <a:pPr latinLnBrk="1"/>
            <a:r>
              <a:rPr lang="en-US" altLang="zh-CN" sz="2000">
                <a:solidFill>
                  <a:srgbClr val="FF0000"/>
                </a:solidFill>
                <a:latin typeface="Cambria" pitchFamily="18" charset="0"/>
                <a:ea typeface="华文楷体"/>
                <a:cs typeface="华文楷体"/>
              </a:rPr>
              <a:t>   657 ×10</a:t>
            </a:r>
            <a:r>
              <a:rPr lang="en-US" altLang="zh-CN" sz="2000" baseline="30000">
                <a:solidFill>
                  <a:srgbClr val="FF0000"/>
                </a:solidFill>
                <a:latin typeface="Cambria" pitchFamily="18" charset="0"/>
                <a:ea typeface="华文楷体"/>
                <a:cs typeface="华文楷体"/>
              </a:rPr>
              <a:t>6</a:t>
            </a:r>
            <a:r>
              <a:rPr lang="en-US" altLang="zh-CN" sz="2000">
                <a:solidFill>
                  <a:srgbClr val="FF0000"/>
                </a:solidFill>
                <a:latin typeface="Cambria" pitchFamily="18" charset="0"/>
                <a:ea typeface="华文楷体"/>
                <a:cs typeface="华文楷体"/>
              </a:rPr>
              <a:t> </a:t>
            </a:r>
            <a:r>
              <a:rPr lang="en-US" altLang="zh-CN" sz="2000">
                <a:latin typeface="Cambria" pitchFamily="18" charset="0"/>
                <a:ea typeface="华文楷体"/>
                <a:cs typeface="华文楷体"/>
              </a:rPr>
              <a:t>BBar pairs</a:t>
            </a:r>
            <a:endParaRPr lang="zh-CN" altLang="en-US" sz="2000">
              <a:latin typeface="Cambria" pitchFamily="18" charset="0"/>
              <a:ea typeface="华文楷体"/>
              <a:cs typeface="华文楷体"/>
            </a:endParaRPr>
          </a:p>
        </p:txBody>
      </p:sp>
      <p:sp>
        <p:nvSpPr>
          <p:cNvPr id="17415" name="TextBox 15"/>
          <p:cNvSpPr txBox="1">
            <a:spLocks noChangeArrowheads="1"/>
          </p:cNvSpPr>
          <p:nvPr/>
        </p:nvSpPr>
        <p:spPr bwMode="auto">
          <a:xfrm>
            <a:off x="428625" y="4572000"/>
            <a:ext cx="17859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l-GR" altLang="zh-CN" sz="2400">
                <a:latin typeface="Cambria" pitchFamily="18" charset="0"/>
                <a:ea typeface="华文楷体"/>
                <a:cs typeface="华文楷体"/>
              </a:rPr>
              <a:t>σ</a:t>
            </a:r>
            <a:r>
              <a:rPr lang="en-US" altLang="zh-CN" sz="2400" baseline="-25000">
                <a:latin typeface="Cambria" pitchFamily="18" charset="0"/>
                <a:ea typeface="华文楷体"/>
                <a:cs typeface="华文楷体"/>
              </a:rPr>
              <a:t>bb</a:t>
            </a:r>
            <a:r>
              <a:rPr lang="en-US" altLang="zh-CN" sz="2400">
                <a:latin typeface="Cambria" pitchFamily="18" charset="0"/>
                <a:ea typeface="华文楷体"/>
                <a:cs typeface="华文楷体"/>
              </a:rPr>
              <a:t>: 1.05nb</a:t>
            </a:r>
          </a:p>
          <a:p>
            <a:pPr latinLnBrk="1"/>
            <a:r>
              <a:rPr lang="el-GR" altLang="zh-CN" sz="2400">
                <a:latin typeface="Cambria" pitchFamily="18" charset="0"/>
                <a:ea typeface="华文楷体"/>
                <a:cs typeface="华文楷体"/>
              </a:rPr>
              <a:t>σ</a:t>
            </a:r>
            <a:r>
              <a:rPr lang="en-US" altLang="zh-CN" sz="2400" baseline="-25000">
                <a:latin typeface="Cambria" pitchFamily="18" charset="0"/>
                <a:ea typeface="华文楷体"/>
                <a:cs typeface="华文楷体"/>
              </a:rPr>
              <a:t>qq</a:t>
            </a:r>
            <a:r>
              <a:rPr lang="en-US" altLang="zh-CN" sz="2400">
                <a:latin typeface="Cambria" pitchFamily="18" charset="0"/>
                <a:ea typeface="华文楷体"/>
                <a:cs typeface="华文楷体"/>
              </a:rPr>
              <a:t>: 3.7nb</a:t>
            </a:r>
            <a:endParaRPr lang="zh-CN" altLang="en-US" sz="2400">
              <a:latin typeface="Cambria" pitchFamily="18" charset="0"/>
              <a:ea typeface="华文楷体"/>
              <a:cs typeface="华文楷体"/>
            </a:endParaRPr>
          </a:p>
        </p:txBody>
      </p:sp>
      <p:sp>
        <p:nvSpPr>
          <p:cNvPr id="17" name="日期占位符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A00F63-8B16-4FAC-B943-3C9452089AFA}" type="datetime1">
              <a:rPr lang="zh-CN" altLang="en-US" smtClean="0"/>
              <a:pPr>
                <a:defRPr/>
              </a:pPr>
              <a:t>2010-4-29</a:t>
            </a:fld>
            <a:endParaRPr lang="ko-KR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09674-958B-428D-A8E4-6955F112FFF8}" type="slidenum">
              <a:rPr lang="ko-KR" altLang="en-US"/>
              <a:pPr>
                <a:defRPr/>
              </a:pPr>
              <a:t>3</a:t>
            </a:fld>
            <a:endParaRPr lang="ko-KR" altLang="en-US" dirty="0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Light particle searches  at Belle</a:t>
            </a:r>
            <a:endParaRPr lang="ko-KR" altLang="en-US" dirty="0"/>
          </a:p>
        </p:txBody>
      </p:sp>
      <p:pic>
        <p:nvPicPr>
          <p:cNvPr id="17419" name="Picture 1" descr="D:\Pictures\lumi_bell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1435100"/>
            <a:ext cx="3786187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Belle Detector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D1147-1AB0-4FAF-ACFA-81AB0353B790}" type="slidenum">
              <a:rPr lang="ko-KR" altLang="en-US"/>
              <a:pPr>
                <a:defRPr/>
              </a:pPr>
              <a:t>4</a:t>
            </a:fld>
            <a:endParaRPr lang="ko-KR" altLang="en-US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428750"/>
            <a:ext cx="771525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685800" y="2924175"/>
            <a:ext cx="7772400" cy="136207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4000" cap="none" dirty="0" smtClean="0">
                <a:cs typeface="+mj-cs"/>
              </a:rPr>
              <a:t>Search for the X(1812) in B</a:t>
            </a:r>
            <a:r>
              <a:rPr lang="en-US" altLang="zh-CN" sz="4000" cap="none" baseline="30000" dirty="0" smtClean="0">
                <a:cs typeface="+mj-cs"/>
              </a:rPr>
              <a:t>±</a:t>
            </a:r>
            <a:r>
              <a:rPr lang="en-US" altLang="zh-CN" sz="4000" cap="none" dirty="0" smtClean="0">
                <a:cs typeface="+mj-cs"/>
              </a:rPr>
              <a:t> </a:t>
            </a:r>
            <a:r>
              <a:rPr lang="en-US" altLang="ko-KR" sz="4000" cap="none" dirty="0" smtClean="0">
                <a:cs typeface="+mj-cs"/>
                <a:sym typeface="Wingdings" pitchFamily="2" charset="2"/>
              </a:rPr>
              <a:t></a:t>
            </a:r>
            <a:r>
              <a:rPr lang="en-US" altLang="zh-CN" sz="4000" cap="none" dirty="0" smtClean="0">
                <a:cs typeface="+mj-cs"/>
              </a:rPr>
              <a:t> K</a:t>
            </a:r>
            <a:r>
              <a:rPr lang="en-US" altLang="zh-CN" sz="4000" cap="none" baseline="30000" dirty="0" smtClean="0">
                <a:cs typeface="+mj-cs"/>
              </a:rPr>
              <a:t>±</a:t>
            </a:r>
            <a:r>
              <a:rPr lang="el-GR" altLang="zh-CN" sz="4000" cap="none" dirty="0" smtClean="0">
                <a:cs typeface="+mj-cs"/>
              </a:rPr>
              <a:t>ω</a:t>
            </a:r>
            <a:r>
              <a:rPr lang="el-GR" altLang="zh-CN" sz="4000" cap="none" dirty="0" smtClean="0">
                <a:latin typeface="Cambria"/>
                <a:cs typeface="+mj-cs"/>
              </a:rPr>
              <a:t>φ</a:t>
            </a:r>
            <a:r>
              <a:rPr lang="zh-CN" altLang="en-US" dirty="0" smtClean="0">
                <a:cs typeface="+mj-cs"/>
              </a:rPr>
              <a:t/>
            </a:r>
            <a:br>
              <a:rPr lang="zh-CN" altLang="en-US" dirty="0" smtClean="0">
                <a:cs typeface="+mj-cs"/>
              </a:rPr>
            </a:br>
            <a:endParaRPr lang="zh-CN" altLang="en-US" dirty="0">
              <a:cs typeface="+mj-cs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685800" y="1428750"/>
            <a:ext cx="7772400" cy="150018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zh-CN" sz="3600" dirty="0" smtClean="0">
                <a:cs typeface="+mn-cs"/>
              </a:rPr>
              <a:t>Part Ⅰ</a:t>
            </a:r>
            <a:endParaRPr lang="zh-CN" altLang="en-US" sz="3600" dirty="0"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Light particle searches  at Belle</a:t>
            </a:r>
            <a:endParaRPr lang="ko-KR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CC6E7-D38E-4417-94AF-00B3C15A2934}" type="slidenum">
              <a:rPr lang="ko-KR" altLang="en-US"/>
              <a:pPr>
                <a:defRPr/>
              </a:pPr>
              <a:t>5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3643313"/>
            <a:ext cx="44148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Publised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in Phys. Rev. D 79, 071102 (2009)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Near-threshold enhancement</a:t>
            </a:r>
            <a:endParaRPr lang="zh-CN" altLang="en-US" smtClean="0"/>
          </a:p>
        </p:txBody>
      </p:sp>
      <p:sp>
        <p:nvSpPr>
          <p:cNvPr id="8" name="内容占位符 7"/>
          <p:cNvSpPr>
            <a:spLocks noGrp="1"/>
          </p:cNvSpPr>
          <p:nvPr>
            <p:ph sz="half" idx="1"/>
          </p:nvPr>
        </p:nvSpPr>
        <p:spPr>
          <a:xfrm>
            <a:off x="285750" y="1500188"/>
            <a:ext cx="4929188" cy="22145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zh-CN" dirty="0" smtClean="0">
                <a:cs typeface="+mn-cs"/>
              </a:rPr>
              <a:t>BES found a near-threshold enhancement from the decay channel  J/psi </a:t>
            </a:r>
            <a:r>
              <a:rPr lang="en-US" altLang="ko-KR" dirty="0" smtClean="0">
                <a:cs typeface="+mn-cs"/>
                <a:sym typeface="Wingdings" pitchFamily="2" charset="2"/>
              </a:rPr>
              <a:t> </a:t>
            </a:r>
            <a:r>
              <a:rPr lang="el-GR" altLang="ko-KR" dirty="0" smtClean="0">
                <a:cs typeface="+mn-cs"/>
                <a:sym typeface="Wingdings" pitchFamily="2" charset="2"/>
              </a:rPr>
              <a:t>γωφ</a:t>
            </a:r>
            <a:r>
              <a:rPr lang="en-US" altLang="zh-CN" dirty="0" smtClean="0">
                <a:cs typeface="+mn-cs"/>
              </a:rPr>
              <a:t> :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zh-CN" sz="1900" dirty="0" smtClean="0">
                <a:solidFill>
                  <a:schemeClr val="bg2">
                    <a:lumMod val="25000"/>
                  </a:schemeClr>
                </a:solidFill>
                <a:cs typeface="+mn-cs"/>
              </a:rPr>
              <a:t>           </a:t>
            </a:r>
            <a:r>
              <a:rPr lang="en-US" altLang="zh-CN" sz="1900" dirty="0" err="1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M.Ablikim</a:t>
            </a:r>
            <a:r>
              <a:rPr lang="en-US" altLang="zh-CN" sz="1900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,  PRL 96,162002(2006)</a:t>
            </a:r>
          </a:p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endParaRPr lang="en-US" altLang="zh-CN" dirty="0" smtClean="0">
              <a:cs typeface="+mn-cs"/>
            </a:endParaRPr>
          </a:p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endParaRPr lang="en-US" altLang="zh-CN" dirty="0" smtClean="0">
              <a:cs typeface="+mn-cs"/>
            </a:endParaRPr>
          </a:p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endParaRPr lang="en-US" altLang="zh-CN" dirty="0" smtClean="0">
              <a:cs typeface="+mn-cs"/>
            </a:endParaRPr>
          </a:p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endParaRPr lang="en-US" altLang="zh-CN" dirty="0" smtClean="0"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Light particle searches  at Belle</a:t>
            </a:r>
            <a:endParaRPr lang="ko-KR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B545A-A6F5-467D-A4FE-1EEFC5DC57DA}" type="slidenum">
              <a:rPr lang="ko-KR" altLang="en-US"/>
              <a:pPr>
                <a:defRPr/>
              </a:pPr>
              <a:t>6</a:t>
            </a:fld>
            <a:endParaRPr lang="ko-KR" altLang="en-US" dirty="0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500063" y="3643313"/>
          <a:ext cx="5032375" cy="571500"/>
        </p:xfrm>
        <a:graphic>
          <a:graphicData uri="http://schemas.openxmlformats.org/presentationml/2006/ole">
            <p:oleObj spid="_x0000_s6147" name="Equation" r:id="rId3" imgW="1790640" imgH="203040" progId="">
              <p:embed/>
            </p:oleObj>
          </a:graphicData>
        </a:graphic>
      </p:graphicFrame>
      <p:pic>
        <p:nvPicPr>
          <p:cNvPr id="615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2214563"/>
            <a:ext cx="3384550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下箭头 14"/>
          <p:cNvSpPr/>
          <p:nvPr/>
        </p:nvSpPr>
        <p:spPr>
          <a:xfrm>
            <a:off x="6143625" y="1785938"/>
            <a:ext cx="571500" cy="6207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157" name="TextBox 16"/>
          <p:cNvSpPr txBox="1">
            <a:spLocks noChangeArrowheads="1"/>
          </p:cNvSpPr>
          <p:nvPr/>
        </p:nvSpPr>
        <p:spPr bwMode="auto">
          <a:xfrm>
            <a:off x="5929313" y="1428750"/>
            <a:ext cx="1004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zh-CN">
                <a:solidFill>
                  <a:srgbClr val="FF0000"/>
                </a:solidFill>
                <a:latin typeface="Cambria" pitchFamily="18" charset="0"/>
                <a:ea typeface="华文楷体"/>
                <a:cs typeface="华文楷体"/>
              </a:rPr>
              <a:t>X(1812)</a:t>
            </a:r>
            <a:endParaRPr lang="zh-CN" altLang="en-US">
              <a:latin typeface="Cambria" pitchFamily="18" charset="0"/>
              <a:ea typeface="华文楷体"/>
              <a:cs typeface="华文楷体"/>
            </a:endParaRPr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730250" y="5072063"/>
          <a:ext cx="5784850" cy="1214437"/>
        </p:xfrm>
        <a:graphic>
          <a:graphicData uri="http://schemas.openxmlformats.org/presentationml/2006/ole">
            <p:oleObj spid="_x0000_s6149" name="公式" r:id="rId5" imgW="2298600" imgH="482400" progId="Equation.3">
              <p:embed/>
            </p:oleObj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1214438" y="4357688"/>
          <a:ext cx="5778500" cy="571500"/>
        </p:xfrm>
        <a:graphic>
          <a:graphicData uri="http://schemas.openxmlformats.org/presentationml/2006/ole">
            <p:oleObj spid="_x0000_s6150" name="公式" r:id="rId6" imgW="23112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Speculation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Light particle searches  at Belle</a:t>
            </a:r>
            <a:endParaRPr lang="ko-KR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075E7-9D50-4F81-A8CD-6A9CB4329BBB}" type="slidenum">
              <a:rPr lang="ko-KR" altLang="en-US"/>
              <a:pPr>
                <a:defRPr/>
              </a:pPr>
              <a:t>7</a:t>
            </a:fld>
            <a:endParaRPr lang="ko-KR" altLang="en-US" dirty="0"/>
          </a:p>
        </p:txBody>
      </p:sp>
      <p:sp>
        <p:nvSpPr>
          <p:cNvPr id="19" name="内容占位符 8"/>
          <p:cNvSpPr>
            <a:spLocks noGrp="1"/>
          </p:cNvSpPr>
          <p:nvPr>
            <p:ph sz="half" idx="4294967295"/>
          </p:nvPr>
        </p:nvSpPr>
        <p:spPr>
          <a:xfrm>
            <a:off x="642938" y="1428750"/>
            <a:ext cx="8039100" cy="48117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zh-CN" dirty="0" err="1" smtClean="0">
                <a:cs typeface="+mn-cs"/>
              </a:rPr>
              <a:t>Tetraquark</a:t>
            </a:r>
            <a:r>
              <a:rPr lang="en-US" altLang="zh-CN" dirty="0" smtClean="0">
                <a:cs typeface="+mn-cs"/>
              </a:rPr>
              <a:t> state:    </a:t>
            </a:r>
            <a:r>
              <a:rPr lang="en-US" altLang="zh-CN" sz="2600" dirty="0" err="1" smtClean="0">
                <a:solidFill>
                  <a:schemeClr val="bg1">
                    <a:lumMod val="75000"/>
                  </a:schemeClr>
                </a:solidFill>
                <a:cs typeface="+mn-cs"/>
              </a:rPr>
              <a:t>B.A.Li</a:t>
            </a:r>
            <a:r>
              <a:rPr lang="en-US" altLang="zh-CN" sz="2600" dirty="0" smtClean="0">
                <a:solidFill>
                  <a:schemeClr val="bg1">
                    <a:lumMod val="75000"/>
                  </a:schemeClr>
                </a:solidFill>
                <a:cs typeface="+mn-cs"/>
              </a:rPr>
              <a:t>, PRD 74,054017(2006)     </a:t>
            </a:r>
          </a:p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zh-CN" dirty="0" smtClean="0">
                <a:cs typeface="+mn-cs"/>
              </a:rPr>
              <a:t>Hybrid  </a:t>
            </a:r>
            <a:r>
              <a:rPr lang="en-US" altLang="zh-CN" sz="2600" dirty="0" err="1" smtClean="0">
                <a:solidFill>
                  <a:schemeClr val="bg1">
                    <a:lumMod val="75000"/>
                  </a:schemeClr>
                </a:solidFill>
                <a:cs typeface="+mn-cs"/>
              </a:rPr>
              <a:t>K.T.Chao,hep</a:t>
            </a:r>
            <a:r>
              <a:rPr lang="en-US" altLang="zh-CN" sz="2600" dirty="0" smtClean="0">
                <a:solidFill>
                  <a:schemeClr val="bg1">
                    <a:lumMod val="75000"/>
                  </a:schemeClr>
                </a:solidFill>
                <a:cs typeface="+mn-cs"/>
              </a:rPr>
              <a:t>-ph/0602194</a:t>
            </a:r>
          </a:p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zh-CN" dirty="0" err="1" smtClean="0">
                <a:cs typeface="+mn-cs"/>
              </a:rPr>
              <a:t>Glueball</a:t>
            </a:r>
            <a:r>
              <a:rPr lang="en-US" altLang="zh-CN" dirty="0" smtClean="0">
                <a:cs typeface="+mn-cs"/>
              </a:rPr>
              <a:t>  </a:t>
            </a:r>
            <a:r>
              <a:rPr lang="en-US" altLang="zh-CN" sz="2600" dirty="0" err="1" smtClean="0">
                <a:solidFill>
                  <a:schemeClr val="bg1">
                    <a:lumMod val="75000"/>
                  </a:schemeClr>
                </a:solidFill>
                <a:cs typeface="+mn-cs"/>
              </a:rPr>
              <a:t>P.Bicudo</a:t>
            </a:r>
            <a:r>
              <a:rPr lang="en-US" altLang="zh-CN" sz="2600" dirty="0" smtClean="0">
                <a:solidFill>
                  <a:schemeClr val="bg1">
                    <a:lumMod val="75000"/>
                  </a:schemeClr>
                </a:solidFill>
                <a:cs typeface="+mn-cs"/>
              </a:rPr>
              <a:t>, </a:t>
            </a:r>
            <a:r>
              <a:rPr lang="en-US" altLang="zh-CN" sz="2600" dirty="0" err="1" smtClean="0">
                <a:solidFill>
                  <a:schemeClr val="bg1">
                    <a:lumMod val="75000"/>
                  </a:schemeClr>
                </a:solidFill>
                <a:cs typeface="+mn-cs"/>
              </a:rPr>
              <a:t>S.R.Cotanch</a:t>
            </a:r>
            <a:r>
              <a:rPr lang="en-US" altLang="zh-CN" sz="2600" dirty="0" smtClean="0">
                <a:solidFill>
                  <a:schemeClr val="bg1">
                    <a:lumMod val="75000"/>
                  </a:schemeClr>
                </a:solidFill>
                <a:cs typeface="+mn-cs"/>
              </a:rPr>
              <a:t>, </a:t>
            </a:r>
            <a:r>
              <a:rPr lang="en-US" altLang="zh-CN" sz="2600" dirty="0" err="1" smtClean="0">
                <a:solidFill>
                  <a:schemeClr val="bg1">
                    <a:lumMod val="75000"/>
                  </a:schemeClr>
                </a:solidFill>
                <a:cs typeface="+mn-cs"/>
              </a:rPr>
              <a:t>F.J.Llanes</a:t>
            </a:r>
            <a:r>
              <a:rPr lang="en-US" altLang="zh-CN" sz="2600" dirty="0" smtClean="0">
                <a:solidFill>
                  <a:schemeClr val="bg1">
                    <a:lumMod val="75000"/>
                  </a:schemeClr>
                </a:solidFill>
                <a:cs typeface="+mn-cs"/>
              </a:rPr>
              <a:t>-Estrada and </a:t>
            </a:r>
            <a:r>
              <a:rPr lang="en-US" altLang="zh-CN" sz="2600" dirty="0" err="1" smtClean="0">
                <a:solidFill>
                  <a:schemeClr val="bg1">
                    <a:lumMod val="75000"/>
                  </a:schemeClr>
                </a:solidFill>
                <a:cs typeface="+mn-cs"/>
              </a:rPr>
              <a:t>D.G.Robertson</a:t>
            </a:r>
            <a:r>
              <a:rPr lang="en-US" altLang="zh-CN" sz="2600" dirty="0" smtClean="0">
                <a:solidFill>
                  <a:schemeClr val="bg1">
                    <a:lumMod val="75000"/>
                  </a:schemeClr>
                </a:solidFill>
                <a:cs typeface="+mn-cs"/>
              </a:rPr>
              <a:t>, </a:t>
            </a:r>
            <a:r>
              <a:rPr lang="en-US" altLang="zh-CN" sz="2600" dirty="0" err="1" smtClean="0">
                <a:solidFill>
                  <a:schemeClr val="bg1">
                    <a:lumMod val="75000"/>
                  </a:schemeClr>
                </a:solidFill>
                <a:cs typeface="+mn-cs"/>
              </a:rPr>
              <a:t>Eur.Phys.J.C</a:t>
            </a:r>
            <a:r>
              <a:rPr lang="en-US" altLang="zh-CN" sz="2600" dirty="0" smtClean="0">
                <a:solidFill>
                  <a:schemeClr val="bg1">
                    <a:lumMod val="75000"/>
                  </a:schemeClr>
                </a:solidFill>
                <a:cs typeface="+mn-cs"/>
              </a:rPr>
              <a:t> 52,363 (2007)</a:t>
            </a:r>
          </a:p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zh-CN" dirty="0" smtClean="0">
                <a:cs typeface="+mn-cs"/>
              </a:rPr>
              <a:t>an effect due to intermediate meson </a:t>
            </a:r>
            <a:r>
              <a:rPr lang="en-US" altLang="zh-CN" dirty="0" err="1" smtClean="0">
                <a:cs typeface="+mn-cs"/>
              </a:rPr>
              <a:t>rescatterings</a:t>
            </a:r>
            <a:r>
              <a:rPr lang="en-US" altLang="zh-CN" dirty="0" smtClean="0">
                <a:cs typeface="+mn-cs"/>
              </a:rPr>
              <a:t>  </a:t>
            </a:r>
            <a:r>
              <a:rPr lang="en-US" altLang="zh-CN" sz="2400" dirty="0" err="1" smtClean="0">
                <a:solidFill>
                  <a:schemeClr val="bg1">
                    <a:lumMod val="75000"/>
                  </a:schemeClr>
                </a:solidFill>
                <a:cs typeface="+mn-cs"/>
              </a:rPr>
              <a:t>Q.Zhao</a:t>
            </a:r>
            <a:r>
              <a:rPr lang="en-US" altLang="zh-CN" sz="2400" dirty="0" smtClean="0">
                <a:solidFill>
                  <a:schemeClr val="bg1">
                    <a:lumMod val="75000"/>
                  </a:schemeClr>
                </a:solidFill>
                <a:cs typeface="+mn-cs"/>
              </a:rPr>
              <a:t> and </a:t>
            </a:r>
            <a:r>
              <a:rPr lang="en-US" altLang="zh-CN" sz="2400" dirty="0" err="1" smtClean="0">
                <a:solidFill>
                  <a:schemeClr val="bg1">
                    <a:lumMod val="75000"/>
                  </a:schemeClr>
                </a:solidFill>
                <a:cs typeface="+mn-cs"/>
              </a:rPr>
              <a:t>B.S.Zou</a:t>
            </a:r>
            <a:r>
              <a:rPr lang="en-US" altLang="zh-CN" sz="2400" dirty="0" smtClean="0">
                <a:solidFill>
                  <a:schemeClr val="bg1">
                    <a:lumMod val="75000"/>
                  </a:schemeClr>
                </a:solidFill>
                <a:cs typeface="+mn-cs"/>
              </a:rPr>
              <a:t>, PRD 74,114025 (2006)</a:t>
            </a:r>
          </a:p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zh-CN" dirty="0" smtClean="0">
                <a:cs typeface="+mn-cs"/>
              </a:rPr>
              <a:t>a  threshold  cusp attracting a resonance </a:t>
            </a:r>
            <a:r>
              <a:rPr lang="en-US" altLang="zh-CN" sz="2400" dirty="0" err="1" smtClean="0">
                <a:solidFill>
                  <a:schemeClr val="bg1">
                    <a:lumMod val="75000"/>
                  </a:schemeClr>
                </a:solidFill>
                <a:cs typeface="+mn-cs"/>
              </a:rPr>
              <a:t>D.V.Bugg</a:t>
            </a:r>
            <a:r>
              <a:rPr lang="en-US" altLang="zh-CN" sz="2400" dirty="0" smtClean="0">
                <a:solidFill>
                  <a:schemeClr val="bg1">
                    <a:lumMod val="75000"/>
                  </a:schemeClr>
                </a:solidFill>
                <a:cs typeface="+mn-cs"/>
              </a:rPr>
              <a:t>, </a:t>
            </a:r>
            <a:r>
              <a:rPr lang="en-US" altLang="zh-CN" sz="2400" dirty="0" err="1" smtClean="0">
                <a:solidFill>
                  <a:schemeClr val="bg1">
                    <a:lumMod val="75000"/>
                  </a:schemeClr>
                </a:solidFill>
                <a:cs typeface="+mn-cs"/>
              </a:rPr>
              <a:t>J.Phys</a:t>
            </a:r>
            <a:r>
              <a:rPr lang="en-US" altLang="zh-CN" sz="2400" dirty="0" smtClean="0">
                <a:solidFill>
                  <a:schemeClr val="bg1">
                    <a:lumMod val="75000"/>
                  </a:schemeClr>
                </a:solidFill>
                <a:cs typeface="+mn-cs"/>
              </a:rPr>
              <a:t>. G 35,075005 (2008)</a:t>
            </a:r>
          </a:p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endParaRPr lang="en-US" altLang="zh-CN" dirty="0" smtClean="0">
              <a:cs typeface="+mn-cs"/>
            </a:endParaRPr>
          </a:p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endParaRPr lang="zh-CN" alt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Motivation</a:t>
            </a:r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319563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zh-CN" dirty="0" smtClean="0">
                <a:solidFill>
                  <a:srgbClr val="00B0F0"/>
                </a:solidFill>
                <a:cs typeface="+mn-cs"/>
              </a:rPr>
              <a:t>Confirm </a:t>
            </a:r>
            <a:r>
              <a:rPr lang="en-US" altLang="zh-CN" dirty="0" smtClean="0">
                <a:cs typeface="+mn-cs"/>
              </a:rPr>
              <a:t>whether X(1812) can be found in other decay channels.</a:t>
            </a:r>
          </a:p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r>
              <a:rPr lang="en-US" altLang="zh-CN" dirty="0" smtClean="0">
                <a:cs typeface="+mn-cs"/>
              </a:rPr>
              <a:t>Measurement of the B</a:t>
            </a:r>
            <a:r>
              <a:rPr lang="en-US" altLang="zh-CN" baseline="30000" dirty="0" smtClean="0">
                <a:cs typeface="+mn-cs"/>
              </a:rPr>
              <a:t>±</a:t>
            </a:r>
            <a:r>
              <a:rPr lang="en-US" altLang="zh-CN" dirty="0" smtClean="0">
                <a:cs typeface="+mn-cs"/>
              </a:rPr>
              <a:t> </a:t>
            </a:r>
            <a:r>
              <a:rPr lang="en-US" altLang="ko-KR" dirty="0" smtClean="0">
                <a:cs typeface="+mn-cs"/>
                <a:sym typeface="Wingdings" pitchFamily="2" charset="2"/>
              </a:rPr>
              <a:t></a:t>
            </a:r>
            <a:r>
              <a:rPr lang="en-US" altLang="zh-CN" dirty="0" smtClean="0">
                <a:cs typeface="+mn-cs"/>
              </a:rPr>
              <a:t> K</a:t>
            </a:r>
            <a:r>
              <a:rPr lang="en-US" altLang="zh-CN" baseline="30000" dirty="0" smtClean="0">
                <a:cs typeface="+mn-cs"/>
              </a:rPr>
              <a:t>±</a:t>
            </a:r>
            <a:r>
              <a:rPr lang="el-GR" altLang="zh-CN" dirty="0" smtClean="0">
                <a:cs typeface="+mn-cs"/>
              </a:rPr>
              <a:t>ωφ</a:t>
            </a:r>
            <a:r>
              <a:rPr lang="en-US" altLang="zh-CN" dirty="0" smtClean="0">
                <a:cs typeface="+mn-cs"/>
              </a:rPr>
              <a:t>  three-body decay is helpful for </a:t>
            </a:r>
            <a:r>
              <a:rPr lang="en-US" altLang="zh-CN" dirty="0" smtClean="0">
                <a:solidFill>
                  <a:srgbClr val="00B0F0"/>
                </a:solidFill>
                <a:cs typeface="+mn-cs"/>
              </a:rPr>
              <a:t>investigating decay mechanisms.</a:t>
            </a:r>
          </a:p>
          <a:p>
            <a:pPr lvl="1" fontAlgn="auto">
              <a:spcAft>
                <a:spcPts val="0"/>
              </a:spcAft>
              <a:buFont typeface="Wingdings 2"/>
              <a:buChar char="³"/>
              <a:defRPr/>
            </a:pPr>
            <a:r>
              <a:rPr lang="en-US" altLang="zh-CN" dirty="0" smtClean="0">
                <a:cs typeface="+mn-cs"/>
              </a:rPr>
              <a:t>A similar decay mode B</a:t>
            </a:r>
            <a:r>
              <a:rPr lang="en-US" altLang="zh-CN" baseline="30000" dirty="0" smtClean="0">
                <a:cs typeface="+mn-cs"/>
              </a:rPr>
              <a:t>±</a:t>
            </a:r>
            <a:r>
              <a:rPr lang="en-US" altLang="zh-CN" dirty="0" smtClean="0">
                <a:cs typeface="+mn-cs"/>
              </a:rPr>
              <a:t> </a:t>
            </a:r>
            <a:r>
              <a:rPr lang="en-US" altLang="ko-KR" dirty="0" smtClean="0">
                <a:cs typeface="+mn-cs"/>
                <a:sym typeface="Wingdings" pitchFamily="2" charset="2"/>
              </a:rPr>
              <a:t></a:t>
            </a:r>
            <a:r>
              <a:rPr lang="en-US" altLang="zh-CN" dirty="0" smtClean="0">
                <a:cs typeface="+mn-cs"/>
              </a:rPr>
              <a:t> K</a:t>
            </a:r>
            <a:r>
              <a:rPr lang="en-US" altLang="zh-CN" baseline="30000" dirty="0" smtClean="0">
                <a:cs typeface="+mn-cs"/>
              </a:rPr>
              <a:t>±</a:t>
            </a:r>
            <a:r>
              <a:rPr lang="el-GR" altLang="zh-CN" dirty="0" smtClean="0">
                <a:cs typeface="+mn-cs"/>
              </a:rPr>
              <a:t>φφ</a:t>
            </a:r>
            <a:r>
              <a:rPr lang="en-US" altLang="zh-CN" dirty="0" smtClean="0">
                <a:cs typeface="+mn-cs"/>
              </a:rPr>
              <a:t> , has a rather large branching ratio </a:t>
            </a:r>
          </a:p>
          <a:p>
            <a:pPr lv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   </a:t>
            </a:r>
            <a:r>
              <a:rPr lang="en-US" altLang="zh-CN" sz="2000" dirty="0" err="1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B.Aubert</a:t>
            </a:r>
            <a:r>
              <a:rPr lang="en-US" altLang="zh-CN" sz="2000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, PRL,97,261803(2006)</a:t>
            </a:r>
            <a:endParaRPr lang="en-US" altLang="zh-CN" dirty="0" smtClean="0">
              <a:solidFill>
                <a:schemeClr val="accent6">
                  <a:lumMod val="75000"/>
                </a:schemeClr>
              </a:solidFill>
              <a:cs typeface="+mn-cs"/>
            </a:endParaRPr>
          </a:p>
          <a:p>
            <a:pPr fontAlgn="auto">
              <a:spcAft>
                <a:spcPts val="0"/>
              </a:spcAft>
              <a:buFont typeface="Wingdings 2"/>
              <a:buChar char=""/>
              <a:defRPr/>
            </a:pPr>
            <a:endParaRPr lang="zh-CN" altLang="en-US" dirty="0"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92E86-7D77-4575-BA74-8AFD850C7291}" type="slidenum">
              <a:rPr lang="ko-KR" altLang="en-US"/>
              <a:pPr>
                <a:defRPr/>
              </a:pPr>
              <a:t>8</a:t>
            </a:fld>
            <a:endParaRPr lang="ko-KR" altLang="en-US" dirty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4454525"/>
            <a:ext cx="3143250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486275"/>
            <a:ext cx="30003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Event Selection</a:t>
            </a:r>
            <a:endParaRPr lang="zh-CN" altLang="en-US" smtClean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457200" y="1428750"/>
            <a:ext cx="8401050" cy="4786313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en-US" altLang="ko-KR" b="1" smtClean="0">
                <a:solidFill>
                  <a:srgbClr val="0000FF"/>
                </a:solidFill>
                <a:sym typeface="Symbol" pitchFamily="18" charset="2"/>
              </a:rPr>
              <a:t>                                               </a:t>
            </a:r>
            <a:r>
              <a:rPr lang="el-GR" altLang="ko-KR" b="1" smtClean="0">
                <a:solidFill>
                  <a:srgbClr val="0000FF"/>
                </a:solidFill>
                <a:sym typeface="Symbol" pitchFamily="18" charset="2"/>
              </a:rPr>
              <a:t>φ</a:t>
            </a:r>
            <a:r>
              <a:rPr lang="en-US" altLang="ko-KR" b="1" smtClean="0">
                <a:solidFill>
                  <a:srgbClr val="0000FF"/>
                </a:solidFill>
                <a:sym typeface="Wingdings" pitchFamily="2" charset="2"/>
              </a:rPr>
              <a:t> </a:t>
            </a:r>
            <a:r>
              <a:rPr lang="en-US" altLang="ko-KR" b="1" smtClean="0">
                <a:solidFill>
                  <a:srgbClr val="0000FF"/>
                </a:solidFill>
                <a:sym typeface="Symbol" pitchFamily="18" charset="2"/>
              </a:rPr>
              <a:t>K</a:t>
            </a:r>
            <a:r>
              <a:rPr lang="en-US" altLang="ko-KR" b="1" baseline="30000" smtClean="0">
                <a:solidFill>
                  <a:srgbClr val="0000FF"/>
                </a:solidFill>
                <a:sym typeface="Symbol" pitchFamily="18" charset="2"/>
              </a:rPr>
              <a:t>+</a:t>
            </a:r>
            <a:r>
              <a:rPr lang="en-US" altLang="ko-KR" b="1" smtClean="0">
                <a:solidFill>
                  <a:srgbClr val="0000FF"/>
                </a:solidFill>
                <a:sym typeface="Symbol" pitchFamily="18" charset="2"/>
              </a:rPr>
              <a:t>K</a:t>
            </a:r>
            <a:r>
              <a:rPr lang="en-US" altLang="ko-KR" b="1" baseline="30000" smtClean="0">
                <a:solidFill>
                  <a:srgbClr val="0000FF"/>
                </a:solidFill>
                <a:sym typeface="Symbol" pitchFamily="18" charset="2"/>
              </a:rPr>
              <a:t>-</a:t>
            </a:r>
          </a:p>
          <a:p>
            <a:pPr>
              <a:buFont typeface="Wingdings 2" pitchFamily="18" charset="2"/>
              <a:buNone/>
            </a:pPr>
            <a:r>
              <a:rPr lang="en-US" altLang="ko-KR" b="1" smtClean="0">
                <a:solidFill>
                  <a:srgbClr val="0000FF"/>
                </a:solidFill>
              </a:rPr>
              <a:t>                  B </a:t>
            </a:r>
            <a:r>
              <a:rPr lang="en-US" altLang="ko-KR" b="1" smtClean="0">
                <a:solidFill>
                  <a:srgbClr val="0000FF"/>
                </a:solidFill>
                <a:sym typeface="Wingdings" pitchFamily="2" charset="2"/>
              </a:rPr>
              <a:t> </a:t>
            </a:r>
            <a:r>
              <a:rPr lang="en-US" altLang="ko-KR" b="1" smtClean="0">
                <a:solidFill>
                  <a:srgbClr val="0000FF"/>
                </a:solidFill>
                <a:sym typeface="Symbol" pitchFamily="18" charset="2"/>
              </a:rPr>
              <a:t>K</a:t>
            </a:r>
            <a:r>
              <a:rPr lang="el-GR" altLang="ko-KR" b="1" smtClean="0">
                <a:solidFill>
                  <a:srgbClr val="0000FF"/>
                </a:solidFill>
                <a:sym typeface="Symbol" pitchFamily="18" charset="2"/>
              </a:rPr>
              <a:t>ωφ</a:t>
            </a:r>
            <a:endParaRPr lang="en-US" altLang="ko-KR" b="1" smtClean="0">
              <a:solidFill>
                <a:srgbClr val="0000FF"/>
              </a:solidFill>
              <a:sym typeface="Symbol" pitchFamily="18" charset="2"/>
            </a:endParaRPr>
          </a:p>
          <a:p>
            <a:pPr>
              <a:buFont typeface="Wingdings 2" pitchFamily="18" charset="2"/>
              <a:buNone/>
            </a:pPr>
            <a:r>
              <a:rPr lang="en-US" altLang="ko-KR" b="1" baseline="30000" smtClean="0">
                <a:solidFill>
                  <a:srgbClr val="0000FF"/>
                </a:solidFill>
                <a:sym typeface="Symbol" pitchFamily="18" charset="2"/>
              </a:rPr>
              <a:t>                                                                      </a:t>
            </a:r>
            <a:r>
              <a:rPr lang="el-GR" altLang="ko-KR" b="1" smtClean="0">
                <a:solidFill>
                  <a:srgbClr val="0000FF"/>
                </a:solidFill>
                <a:sym typeface="Symbol" pitchFamily="18" charset="2"/>
              </a:rPr>
              <a:t>ω</a:t>
            </a:r>
            <a:r>
              <a:rPr lang="en-US" altLang="ko-KR" b="1" smtClean="0">
                <a:solidFill>
                  <a:srgbClr val="0000FF"/>
                </a:solidFill>
                <a:sym typeface="Wingdings" pitchFamily="2" charset="2"/>
              </a:rPr>
              <a:t> π</a:t>
            </a:r>
            <a:r>
              <a:rPr lang="en-US" altLang="ko-KR" b="1" baseline="30000" smtClean="0">
                <a:solidFill>
                  <a:srgbClr val="0000FF"/>
                </a:solidFill>
                <a:sym typeface="Wingdings" pitchFamily="2" charset="2"/>
              </a:rPr>
              <a:t>+</a:t>
            </a:r>
            <a:r>
              <a:rPr lang="en-US" altLang="ko-KR" b="1" smtClean="0">
                <a:solidFill>
                  <a:srgbClr val="0000FF"/>
                </a:solidFill>
                <a:sym typeface="Symbol" pitchFamily="18" charset="2"/>
              </a:rPr>
              <a:t></a:t>
            </a:r>
            <a:r>
              <a:rPr lang="en-US" altLang="ko-KR" b="1" baseline="30000" smtClean="0">
                <a:solidFill>
                  <a:srgbClr val="0000FF"/>
                </a:solidFill>
                <a:sym typeface="Symbol" pitchFamily="18" charset="2"/>
              </a:rPr>
              <a:t>-</a:t>
            </a:r>
            <a:r>
              <a:rPr lang="en-US" altLang="ko-KR" b="1" smtClean="0">
                <a:solidFill>
                  <a:srgbClr val="0000FF"/>
                </a:solidFill>
                <a:sym typeface="Symbol" pitchFamily="18" charset="2"/>
              </a:rPr>
              <a:t></a:t>
            </a:r>
            <a:r>
              <a:rPr lang="en-US" altLang="ko-KR" b="1" baseline="30000" smtClean="0">
                <a:solidFill>
                  <a:srgbClr val="0000FF"/>
                </a:solidFill>
                <a:sym typeface="Symbol" pitchFamily="18" charset="2"/>
              </a:rPr>
              <a:t>0</a:t>
            </a:r>
          </a:p>
          <a:p>
            <a:r>
              <a:rPr lang="en-US" altLang="ko-KR" smtClean="0">
                <a:sym typeface="Symbol" pitchFamily="18" charset="2"/>
              </a:rPr>
              <a:t></a:t>
            </a:r>
            <a:r>
              <a:rPr lang="en-US" altLang="ko-KR" baseline="30000" smtClean="0">
                <a:sym typeface="Symbol" pitchFamily="18" charset="2"/>
              </a:rPr>
              <a:t>0</a:t>
            </a:r>
            <a:r>
              <a:rPr kumimoji="1" lang="en-US" altLang="ja-JP" smtClean="0"/>
              <a:t>: </a:t>
            </a:r>
            <a:r>
              <a:rPr kumimoji="1" lang="en-US" altLang="ja-JP" sz="2800" smtClean="0"/>
              <a:t>0.11</a:t>
            </a:r>
            <a:r>
              <a:rPr kumimoji="1" lang="en-US" altLang="zh-CN" sz="2800" smtClean="0">
                <a:cs typeface="华文楷体"/>
              </a:rPr>
              <a:t>93</a:t>
            </a:r>
            <a:r>
              <a:rPr kumimoji="1" lang="en-US" altLang="ja-JP" sz="2800" smtClean="0"/>
              <a:t>&lt;M</a:t>
            </a:r>
            <a:r>
              <a:rPr kumimoji="1" lang="el-GR" altLang="ja-JP" sz="2800" baseline="-25000" smtClean="0"/>
              <a:t>γγ</a:t>
            </a:r>
            <a:r>
              <a:rPr kumimoji="1" lang="en-US" altLang="ja-JP" sz="2800" smtClean="0"/>
              <a:t> &lt; 0.1</a:t>
            </a:r>
            <a:r>
              <a:rPr kumimoji="1" lang="en-US" altLang="zh-CN" sz="2800" smtClean="0">
                <a:cs typeface="华文楷体"/>
              </a:rPr>
              <a:t>477</a:t>
            </a:r>
            <a:r>
              <a:rPr kumimoji="1" lang="en-US" altLang="ja-JP" sz="2800" smtClean="0"/>
              <a:t> GeV/c</a:t>
            </a:r>
            <a:r>
              <a:rPr kumimoji="1" lang="en-US" altLang="ja-JP" sz="2800" baseline="30000" smtClean="0"/>
              <a:t>2</a:t>
            </a:r>
            <a:r>
              <a:rPr kumimoji="1" lang="en-US" altLang="ja-JP" sz="2800" smtClean="0"/>
              <a:t> , </a:t>
            </a:r>
          </a:p>
          <a:p>
            <a:pPr>
              <a:buFont typeface="Wingdings 2" pitchFamily="18" charset="2"/>
              <a:buNone/>
            </a:pPr>
            <a:r>
              <a:rPr kumimoji="1" lang="en-US" altLang="ja-JP" sz="2800" smtClean="0">
                <a:solidFill>
                  <a:srgbClr val="0D9BE9"/>
                </a:solidFill>
              </a:rPr>
              <a:t>            |P</a:t>
            </a:r>
            <a:r>
              <a:rPr lang="en-US" altLang="ko-KR" sz="2800" b="1" smtClean="0">
                <a:solidFill>
                  <a:srgbClr val="0D9BE9"/>
                </a:solidFill>
                <a:sym typeface="Symbol" pitchFamily="18" charset="2"/>
              </a:rPr>
              <a:t> </a:t>
            </a:r>
            <a:r>
              <a:rPr lang="en-US" altLang="ko-KR" sz="2800" b="1" baseline="-25000" smtClean="0">
                <a:solidFill>
                  <a:srgbClr val="0D9BE9"/>
                </a:solidFill>
                <a:sym typeface="Symbol" pitchFamily="18" charset="2"/>
              </a:rPr>
              <a:t></a:t>
            </a:r>
            <a:r>
              <a:rPr lang="en-US" altLang="ko-KR" sz="2800" b="1" baseline="-6000" smtClean="0">
                <a:solidFill>
                  <a:srgbClr val="0D9BE9"/>
                </a:solidFill>
                <a:sym typeface="Symbol" pitchFamily="18" charset="2"/>
              </a:rPr>
              <a:t>0</a:t>
            </a:r>
            <a:r>
              <a:rPr lang="en-US" altLang="ko-KR" sz="2800" b="1" baseline="30000" smtClean="0">
                <a:solidFill>
                  <a:srgbClr val="0D9BE9"/>
                </a:solidFill>
                <a:sym typeface="Symbol" pitchFamily="18" charset="2"/>
              </a:rPr>
              <a:t> </a:t>
            </a:r>
            <a:r>
              <a:rPr kumimoji="1" lang="en-US" altLang="ja-JP" sz="2800" smtClean="0">
                <a:solidFill>
                  <a:srgbClr val="0D9BE9"/>
                </a:solidFill>
              </a:rPr>
              <a:t>|</a:t>
            </a:r>
            <a:r>
              <a:rPr kumimoji="1" lang="en-US" altLang="zh-CN" sz="2800" baseline="-25000" smtClean="0">
                <a:solidFill>
                  <a:srgbClr val="0D9BE9"/>
                </a:solidFill>
                <a:cs typeface="华文楷体"/>
              </a:rPr>
              <a:t>lab</a:t>
            </a:r>
            <a:r>
              <a:rPr kumimoji="1" lang="en-US" altLang="ja-JP" sz="2800" smtClean="0">
                <a:solidFill>
                  <a:srgbClr val="0D9BE9"/>
                </a:solidFill>
              </a:rPr>
              <a:t> &gt;0.</a:t>
            </a:r>
            <a:r>
              <a:rPr kumimoji="1" lang="en-US" altLang="zh-CN" sz="2800" smtClean="0">
                <a:solidFill>
                  <a:srgbClr val="0D9BE9"/>
                </a:solidFill>
                <a:cs typeface="华文楷体"/>
              </a:rPr>
              <a:t>38</a:t>
            </a:r>
            <a:r>
              <a:rPr kumimoji="1" lang="en-US" altLang="ja-JP" sz="2800" smtClean="0">
                <a:solidFill>
                  <a:srgbClr val="0D9BE9"/>
                </a:solidFill>
              </a:rPr>
              <a:t> GeV/c</a:t>
            </a:r>
            <a:r>
              <a:rPr kumimoji="1" lang="ja-JP" altLang="en-US" smtClean="0">
                <a:solidFill>
                  <a:srgbClr val="FF0000"/>
                </a:solidFill>
              </a:rPr>
              <a:t>　</a:t>
            </a:r>
            <a:endParaRPr kumimoji="1" lang="en-US" altLang="ja-JP" smtClean="0">
              <a:solidFill>
                <a:srgbClr val="FF0000"/>
              </a:solidFill>
            </a:endParaRPr>
          </a:p>
          <a:p>
            <a:r>
              <a:rPr kumimoji="1" lang="el-GR" altLang="ja-JP" smtClean="0">
                <a:sym typeface="Symbol" pitchFamily="18" charset="2"/>
              </a:rPr>
              <a:t>ω</a:t>
            </a:r>
            <a:r>
              <a:rPr kumimoji="1" lang="en-US" altLang="ja-JP" smtClean="0">
                <a:sym typeface="Symbol" pitchFamily="18" charset="2"/>
              </a:rPr>
              <a:t>: |</a:t>
            </a:r>
            <a:r>
              <a:rPr kumimoji="1" lang="en-US" altLang="ja-JP" smtClean="0">
                <a:solidFill>
                  <a:schemeClr val="tx2"/>
                </a:solidFill>
              </a:rPr>
              <a:t>M</a:t>
            </a:r>
            <a:r>
              <a:rPr lang="en-US" altLang="ko-KR" baseline="-25000" smtClean="0">
                <a:solidFill>
                  <a:schemeClr val="tx2"/>
                </a:solidFill>
                <a:sym typeface="Wingdings" pitchFamily="2" charset="2"/>
              </a:rPr>
              <a:t>π</a:t>
            </a:r>
            <a:r>
              <a:rPr lang="en-US" altLang="ko-KR" baseline="-10000" smtClean="0">
                <a:solidFill>
                  <a:schemeClr val="tx2"/>
                </a:solidFill>
                <a:sym typeface="Wingdings" pitchFamily="2" charset="2"/>
              </a:rPr>
              <a:t>+</a:t>
            </a:r>
            <a:r>
              <a:rPr lang="en-US" altLang="ko-KR" baseline="-25000" smtClean="0">
                <a:solidFill>
                  <a:schemeClr val="tx2"/>
                </a:solidFill>
                <a:sym typeface="Symbol" pitchFamily="18" charset="2"/>
              </a:rPr>
              <a:t></a:t>
            </a:r>
            <a:r>
              <a:rPr lang="en-US" altLang="ko-KR" baseline="-10000" smtClean="0">
                <a:solidFill>
                  <a:schemeClr val="tx2"/>
                </a:solidFill>
                <a:sym typeface="Symbol" pitchFamily="18" charset="2"/>
              </a:rPr>
              <a:t>-</a:t>
            </a:r>
            <a:r>
              <a:rPr lang="en-US" altLang="ko-KR" baseline="-25000" smtClean="0">
                <a:solidFill>
                  <a:schemeClr val="tx2"/>
                </a:solidFill>
                <a:sym typeface="Symbol" pitchFamily="18" charset="2"/>
              </a:rPr>
              <a:t></a:t>
            </a:r>
            <a:r>
              <a:rPr lang="en-US" altLang="ko-KR" baseline="-10000" smtClean="0">
                <a:solidFill>
                  <a:schemeClr val="tx2"/>
                </a:solidFill>
                <a:sym typeface="Symbol" pitchFamily="18" charset="2"/>
              </a:rPr>
              <a:t>0</a:t>
            </a:r>
            <a:r>
              <a:rPr kumimoji="1" lang="en-US" altLang="zh-CN" smtClean="0">
                <a:solidFill>
                  <a:schemeClr val="tx2"/>
                </a:solidFill>
                <a:cs typeface="华文楷体"/>
                <a:sym typeface="Symbol" pitchFamily="18" charset="2"/>
              </a:rPr>
              <a:t>-M</a:t>
            </a:r>
            <a:r>
              <a:rPr kumimoji="1" lang="el-GR" altLang="ja-JP" baseline="-25000" smtClean="0">
                <a:solidFill>
                  <a:schemeClr val="tx2"/>
                </a:solidFill>
              </a:rPr>
              <a:t>ω</a:t>
            </a:r>
            <a:r>
              <a:rPr kumimoji="1" lang="en-US" altLang="ja-JP" smtClean="0">
                <a:solidFill>
                  <a:schemeClr val="tx2"/>
                </a:solidFill>
                <a:sym typeface="Symbol" pitchFamily="18" charset="2"/>
              </a:rPr>
              <a:t>|</a:t>
            </a:r>
            <a:r>
              <a:rPr kumimoji="1" lang="en-US" altLang="ja-JP" smtClean="0">
                <a:solidFill>
                  <a:schemeClr val="tx2"/>
                </a:solidFill>
              </a:rPr>
              <a:t>&lt; </a:t>
            </a:r>
            <a:r>
              <a:rPr kumimoji="1" lang="en-US" altLang="ja-JP" smtClean="0"/>
              <a:t>0.</a:t>
            </a:r>
            <a:r>
              <a:rPr kumimoji="1" lang="en-US" altLang="zh-CN" smtClean="0">
                <a:cs typeface="华文楷体"/>
              </a:rPr>
              <a:t>0</a:t>
            </a:r>
            <a:r>
              <a:rPr kumimoji="1" lang="en-US" altLang="ja-JP" smtClean="0"/>
              <a:t>3 GeV/c</a:t>
            </a:r>
            <a:r>
              <a:rPr kumimoji="1" lang="en-US" altLang="ja-JP" baseline="30000" smtClean="0"/>
              <a:t>2</a:t>
            </a:r>
          </a:p>
          <a:p>
            <a:r>
              <a:rPr kumimoji="1" lang="el-GR" altLang="ja-JP" smtClean="0"/>
              <a:t>φ</a:t>
            </a:r>
            <a:r>
              <a:rPr kumimoji="1" lang="en-US" altLang="ja-JP" smtClean="0"/>
              <a:t>: </a:t>
            </a:r>
            <a:r>
              <a:rPr kumimoji="1" lang="en-US" altLang="ja-JP" smtClean="0">
                <a:sym typeface="Symbol" pitchFamily="18" charset="2"/>
              </a:rPr>
              <a:t>|</a:t>
            </a:r>
            <a:r>
              <a:rPr kumimoji="1" lang="en-US" altLang="ja-JP" smtClean="0"/>
              <a:t>M</a:t>
            </a:r>
            <a:r>
              <a:rPr lang="en-US" altLang="ko-KR" baseline="-26000" smtClean="0">
                <a:solidFill>
                  <a:schemeClr val="tx2"/>
                </a:solidFill>
                <a:sym typeface="Symbol" pitchFamily="18" charset="2"/>
              </a:rPr>
              <a:t>K</a:t>
            </a:r>
            <a:r>
              <a:rPr lang="en-US" altLang="ko-KR" baseline="-10000" smtClean="0">
                <a:solidFill>
                  <a:schemeClr val="tx2"/>
                </a:solidFill>
                <a:sym typeface="Symbol" pitchFamily="18" charset="2"/>
              </a:rPr>
              <a:t>+</a:t>
            </a:r>
            <a:r>
              <a:rPr lang="en-US" altLang="ko-KR" baseline="-26000" smtClean="0">
                <a:solidFill>
                  <a:schemeClr val="tx2"/>
                </a:solidFill>
                <a:sym typeface="Symbol" pitchFamily="18" charset="2"/>
              </a:rPr>
              <a:t>K</a:t>
            </a:r>
            <a:r>
              <a:rPr lang="en-US" altLang="ko-KR" b="1" baseline="-10000" smtClean="0">
                <a:solidFill>
                  <a:srgbClr val="0000FF"/>
                </a:solidFill>
                <a:sym typeface="Symbol" pitchFamily="18" charset="2"/>
              </a:rPr>
              <a:t>-</a:t>
            </a:r>
            <a:r>
              <a:rPr kumimoji="1" lang="en-US" altLang="zh-CN" smtClean="0">
                <a:cs typeface="华文楷体"/>
                <a:sym typeface="Symbol" pitchFamily="18" charset="2"/>
              </a:rPr>
              <a:t>-M</a:t>
            </a:r>
            <a:r>
              <a:rPr kumimoji="1" lang="en-US" altLang="zh-CN" baseline="-25000" smtClean="0">
                <a:cs typeface="华文楷体"/>
              </a:rPr>
              <a:t>φ</a:t>
            </a:r>
            <a:r>
              <a:rPr kumimoji="1" lang="en-US" altLang="ja-JP" smtClean="0">
                <a:sym typeface="Symbol" pitchFamily="18" charset="2"/>
              </a:rPr>
              <a:t>|</a:t>
            </a:r>
            <a:r>
              <a:rPr kumimoji="1" lang="en-US" altLang="ja-JP" smtClean="0"/>
              <a:t>&lt; 0.</a:t>
            </a:r>
            <a:r>
              <a:rPr kumimoji="1" lang="en-US" altLang="zh-CN" smtClean="0">
                <a:cs typeface="华文楷体"/>
              </a:rPr>
              <a:t>02</a:t>
            </a:r>
            <a:r>
              <a:rPr kumimoji="1" lang="en-US" altLang="ja-JP" smtClean="0"/>
              <a:t> GeV/c</a:t>
            </a:r>
            <a:r>
              <a:rPr kumimoji="1" lang="en-US" altLang="ja-JP" baseline="30000" smtClean="0"/>
              <a:t>2</a:t>
            </a:r>
            <a:r>
              <a:rPr kumimoji="1" lang="en-US" altLang="ja-JP" smtClean="0"/>
              <a:t>,</a:t>
            </a:r>
            <a:r>
              <a:rPr kumimoji="1" lang="en-US" altLang="ja-JP" smtClean="0">
                <a:solidFill>
                  <a:srgbClr val="0D9BE9"/>
                </a:solidFill>
                <a:sym typeface="Symbol" pitchFamily="18" charset="2"/>
              </a:rPr>
              <a:t> </a:t>
            </a:r>
          </a:p>
          <a:p>
            <a:pPr>
              <a:buFont typeface="Wingdings 2" pitchFamily="18" charset="2"/>
              <a:buNone/>
            </a:pPr>
            <a:r>
              <a:rPr kumimoji="1" lang="en-US" altLang="ja-JP" smtClean="0">
                <a:solidFill>
                  <a:srgbClr val="0D9BE9"/>
                </a:solidFill>
                <a:sym typeface="Symbol" pitchFamily="18" charset="2"/>
              </a:rPr>
              <a:t>          |</a:t>
            </a:r>
            <a:r>
              <a:rPr kumimoji="1" lang="en-US" altLang="zh-CN" smtClean="0">
                <a:solidFill>
                  <a:srgbClr val="0D9BE9"/>
                </a:solidFill>
                <a:cs typeface="华文楷体"/>
                <a:sym typeface="Symbol" pitchFamily="18" charset="2"/>
              </a:rPr>
              <a:t>P</a:t>
            </a:r>
            <a:r>
              <a:rPr kumimoji="1" lang="en-US" altLang="zh-CN" baseline="-25000" smtClean="0">
                <a:solidFill>
                  <a:srgbClr val="0D9BE9"/>
                </a:solidFill>
                <a:cs typeface="华文楷体"/>
                <a:sym typeface="Symbol" pitchFamily="18" charset="2"/>
              </a:rPr>
              <a:t>K</a:t>
            </a:r>
            <a:r>
              <a:rPr kumimoji="1" lang="en-US" altLang="ja-JP" smtClean="0">
                <a:solidFill>
                  <a:srgbClr val="0D9BE9"/>
                </a:solidFill>
                <a:sym typeface="Symbol" pitchFamily="18" charset="2"/>
              </a:rPr>
              <a:t>|</a:t>
            </a:r>
            <a:r>
              <a:rPr kumimoji="1" lang="en-US" altLang="ja-JP" baseline="-25000" smtClean="0">
                <a:solidFill>
                  <a:srgbClr val="0D9BE9"/>
                </a:solidFill>
                <a:sym typeface="Symbol" pitchFamily="18" charset="2"/>
              </a:rPr>
              <a:t>CM</a:t>
            </a:r>
            <a:r>
              <a:rPr kumimoji="1" lang="en-US" altLang="ja-JP" smtClean="0">
                <a:solidFill>
                  <a:srgbClr val="0D9BE9"/>
                </a:solidFill>
                <a:sym typeface="Symbol" pitchFamily="18" charset="2"/>
              </a:rPr>
              <a:t>&lt;</a:t>
            </a:r>
            <a:r>
              <a:rPr kumimoji="1" lang="en-US" altLang="zh-CN" smtClean="0">
                <a:solidFill>
                  <a:srgbClr val="0D9BE9"/>
                </a:solidFill>
                <a:cs typeface="华文楷体"/>
                <a:sym typeface="Symbol" pitchFamily="18" charset="2"/>
              </a:rPr>
              <a:t>1.5Gev/c</a:t>
            </a:r>
          </a:p>
          <a:p>
            <a:endParaRPr kumimoji="1" lang="en-US" altLang="zh-CN" smtClean="0">
              <a:solidFill>
                <a:srgbClr val="0D9BE9"/>
              </a:solidFill>
              <a:cs typeface="华文楷体"/>
              <a:sym typeface="Symbol" pitchFamily="18" charset="2"/>
            </a:endParaRPr>
          </a:p>
          <a:p>
            <a:endParaRPr lang="en-US" altLang="ko-KR" smtClean="0">
              <a:sym typeface="Symbol" pitchFamily="18" charset="2"/>
            </a:endParaRPr>
          </a:p>
          <a:p>
            <a:endParaRPr lang="en-US" altLang="ko-KR" smtClean="0">
              <a:sym typeface="Symbol" pitchFamily="18" charset="2"/>
            </a:endParaRPr>
          </a:p>
          <a:p>
            <a:endParaRPr kumimoji="1" lang="en-US" altLang="zh-CN" smtClean="0">
              <a:cs typeface="华文楷体"/>
              <a:sym typeface="Symbol" pitchFamily="18" charset="2"/>
            </a:endParaRPr>
          </a:p>
          <a:p>
            <a:endParaRPr kumimoji="1" lang="en-US" altLang="zh-CN" smtClean="0">
              <a:cs typeface="华文楷体"/>
              <a:sym typeface="Symbol" pitchFamily="18" charset="2"/>
            </a:endParaRPr>
          </a:p>
          <a:p>
            <a:endParaRPr kumimoji="1" lang="en-US" altLang="zh-CN" smtClean="0">
              <a:cs typeface="华文楷体"/>
              <a:sym typeface="Symbol" pitchFamily="18" charset="2"/>
            </a:endParaRPr>
          </a:p>
          <a:p>
            <a:endParaRPr kumimoji="1" lang="en-US" altLang="ja-JP" baseline="30000" smtClean="0">
              <a:sym typeface="Symbol" pitchFamily="18" charset="2"/>
            </a:endParaRPr>
          </a:p>
          <a:p>
            <a:endParaRPr kumimoji="1" lang="en-US" altLang="ja-JP" baseline="30000" smtClean="0"/>
          </a:p>
          <a:p>
            <a:endParaRPr kumimoji="1" lang="en-US" altLang="ja-JP" smtClean="0"/>
          </a:p>
          <a:p>
            <a:endParaRPr kumimoji="1" lang="en-US" altLang="zh-CN" smtClean="0">
              <a:cs typeface="华文楷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Light particle searches  at Belle</a:t>
            </a:r>
            <a:endParaRPr lang="ko-KR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7718D-DA15-48E7-B07A-743BE5B44CAD}" type="slidenum">
              <a:rPr lang="ko-KR" altLang="en-US"/>
              <a:pPr>
                <a:defRPr/>
              </a:pPr>
              <a:t>9</a:t>
            </a:fld>
            <a:endParaRPr lang="ko-KR" altLang="en-US" dirty="0"/>
          </a:p>
        </p:txBody>
      </p:sp>
      <p:sp>
        <p:nvSpPr>
          <p:cNvPr id="34" name="右箭头 33"/>
          <p:cNvSpPr/>
          <p:nvPr/>
        </p:nvSpPr>
        <p:spPr>
          <a:xfrm>
            <a:off x="4000500" y="2143125"/>
            <a:ext cx="642938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龙腾四海">
  <a:themeElements>
    <a:clrScheme name="龙腾四海">
      <a:dk1>
        <a:sysClr val="windowText" lastClr="000000"/>
      </a:dk1>
      <a:lt1>
        <a:sysClr val="window" lastClr="C7EDCC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9638</TotalTime>
  <Words>1002</Words>
  <Application>Microsoft Office PowerPoint</Application>
  <PresentationFormat>全屏显示(4:3)</PresentationFormat>
  <Paragraphs>278</Paragraphs>
  <Slides>24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演示文稿设计模板</vt:lpstr>
      </vt:variant>
      <vt:variant>
        <vt:i4>3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43" baseType="lpstr">
      <vt:lpstr>Cambria</vt:lpstr>
      <vt:lpstr>HY견명조</vt:lpstr>
      <vt:lpstr>Arial</vt:lpstr>
      <vt:lpstr>Maiandra GD</vt:lpstr>
      <vt:lpstr>HY중고딕</vt:lpstr>
      <vt:lpstr>Wingdings 2</vt:lpstr>
      <vt:lpstr>맑은 고딕</vt:lpstr>
      <vt:lpstr>华文楷体</vt:lpstr>
      <vt:lpstr>Wingdings</vt:lpstr>
      <vt:lpstr>Symbol</vt:lpstr>
      <vt:lpstr>MS PMincho</vt:lpstr>
      <vt:lpstr>隶书</vt:lpstr>
      <vt:lpstr>Tahoma</vt:lpstr>
      <vt:lpstr>宋体</vt:lpstr>
      <vt:lpstr>龙腾四海</vt:lpstr>
      <vt:lpstr>龙腾四海</vt:lpstr>
      <vt:lpstr>龙腾四海</vt:lpstr>
      <vt:lpstr>Equation</vt:lpstr>
      <vt:lpstr>公式</vt:lpstr>
      <vt:lpstr>Light particle searches at Belle</vt:lpstr>
      <vt:lpstr>Contents</vt:lpstr>
      <vt:lpstr>幻灯片 3</vt:lpstr>
      <vt:lpstr>Belle Detector</vt:lpstr>
      <vt:lpstr>Search for the X(1812) in B±  K±ωφ </vt:lpstr>
      <vt:lpstr>Near-threshold enhancement</vt:lpstr>
      <vt:lpstr>Speculation</vt:lpstr>
      <vt:lpstr>Motivation</vt:lpstr>
      <vt:lpstr>Event Selection</vt:lpstr>
      <vt:lpstr>Kinematic variables, E and Mbc</vt:lpstr>
      <vt:lpstr>Continuum Suppression</vt:lpstr>
      <vt:lpstr>Background Study</vt:lpstr>
      <vt:lpstr>BBbar Background</vt:lpstr>
      <vt:lpstr>Result </vt:lpstr>
      <vt:lpstr>Result</vt:lpstr>
      <vt:lpstr>Search for a light pseudo-scalar particle X0(214)  +-  </vt:lpstr>
      <vt:lpstr>HyperCP Exotic Events</vt:lpstr>
      <vt:lpstr>Possible Decay Modes for Further Search  at B-Factory</vt:lpstr>
      <vt:lpstr>Expected BR as sgoldstino</vt:lpstr>
      <vt:lpstr>Event selection and Signal efficiency</vt:lpstr>
      <vt:lpstr>Background Study</vt:lpstr>
      <vt:lpstr>Systematic and Upper limit</vt:lpstr>
      <vt:lpstr>Summary</vt:lpstr>
      <vt:lpstr>THANK YOU</vt:lpstr>
    </vt:vector>
  </TitlesOfParts>
  <Company>KNU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hjhyun</dc:creator>
  <cp:lastModifiedBy>USER</cp:lastModifiedBy>
  <cp:revision>1121</cp:revision>
  <dcterms:created xsi:type="dcterms:W3CDTF">2009-05-12T11:43:54Z</dcterms:created>
  <dcterms:modified xsi:type="dcterms:W3CDTF">2010-04-29T01:57:41Z</dcterms:modified>
</cp:coreProperties>
</file>