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325" r:id="rId3"/>
    <p:sldId id="306" r:id="rId4"/>
    <p:sldId id="274" r:id="rId5"/>
    <p:sldId id="275" r:id="rId6"/>
    <p:sldId id="278" r:id="rId7"/>
    <p:sldId id="276" r:id="rId8"/>
    <p:sldId id="310" r:id="rId9"/>
    <p:sldId id="311" r:id="rId10"/>
    <p:sldId id="258" r:id="rId11"/>
    <p:sldId id="279" r:id="rId12"/>
    <p:sldId id="326" r:id="rId13"/>
    <p:sldId id="313" r:id="rId14"/>
    <p:sldId id="334" r:id="rId15"/>
    <p:sldId id="335" r:id="rId16"/>
    <p:sldId id="292" r:id="rId17"/>
    <p:sldId id="314" r:id="rId18"/>
    <p:sldId id="298" r:id="rId19"/>
    <p:sldId id="300" r:id="rId20"/>
    <p:sldId id="316" r:id="rId21"/>
    <p:sldId id="297" r:id="rId22"/>
    <p:sldId id="317" r:id="rId23"/>
    <p:sldId id="315" r:id="rId24"/>
    <p:sldId id="318" r:id="rId25"/>
    <p:sldId id="320" r:id="rId26"/>
    <p:sldId id="299" r:id="rId27"/>
    <p:sldId id="273" r:id="rId28"/>
    <p:sldId id="336" r:id="rId29"/>
    <p:sldId id="332" r:id="rId30"/>
    <p:sldId id="333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</p:sldIdLst>
  <p:sldSz cx="10080625" cy="7559675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DejaVu San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DejaVu San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DejaVu San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DejaVu San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0" autoAdjust="0"/>
  </p:normalViewPr>
  <p:slideViewPr>
    <p:cSldViewPr>
      <p:cViewPr varScale="1">
        <p:scale>
          <a:sx n="89" d="100"/>
          <a:sy n="89" d="100"/>
        </p:scale>
        <p:origin x="-36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2C5A699-D0EA-4B66-8277-8E7E5FEF99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10A5949-B058-497A-89DE-F92B0867C684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2FD178D-C351-4521-9D51-BC9389CFCAEB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10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3EA6BE-8DA3-4555-B29C-59CBFBE8DF85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11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FFB980-9E88-4D6B-BE81-76B7C879E102}" type="slidenum">
              <a:rPr lang="en-US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12</a:t>
            </a:fld>
            <a:endParaRPr lang="en-US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07523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943A076-DAEB-463D-B7E5-88DAFA83B3A1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13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69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14691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B124817-E011-468C-B337-A1AEE040E598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14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571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15715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8944C6F-6A16-4841-8A50-33F64B804232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15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76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17763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ABB9C55-C7D3-44AA-8417-051B72E8D229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16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981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19811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43B167C-E0DE-4469-8993-31F2F2037FE7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17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185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21859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6EA07B-E240-4860-A12A-42C78ED6B0EA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18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390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23907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793C33B-F3BD-4425-BD87-A7AF8A862E1F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19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0584A59-DC5E-4C4F-82B7-085EABFB8C6C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595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25955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B86F348-2A7A-4AA0-911E-CD1F102C830D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20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02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F9323C-2DB5-4C74-96A4-9C753E04F94F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21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31075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08AE6A9-3021-4FA1-A5FB-DF8CD3BDCA52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22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2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33123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126B47-A570-4F91-96FC-B83178D04B90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23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517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35171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3726B2-2A1A-459F-B745-4727D52D3A54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24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721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37219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A220547-13D1-49CF-85B9-134151C7C736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25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926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39267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8867359-9125-4548-A668-DF22CC4FD7F9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26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C11116D-8AD9-45EB-97B4-A257CA7A178F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27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4131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C8DE77F-BEA8-480B-B86B-70D08249B7DC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28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4336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643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46435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079122A-5ED2-4F54-A75C-2F308296C25B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30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5DD8C57-CC51-44F1-B3B3-3D0F965389BF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C775249-5080-4E78-9A60-C265036786E0}" type="slidenum">
              <a:rPr lang="en-US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31</a:t>
            </a:fld>
            <a:endParaRPr lang="en-US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</a:rPr>
              <a:t>Definition of \alpha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7CBA3BA-F6D5-4CBD-8BF7-F0E244E2ABD4}" type="slidenum">
              <a:rPr lang="en-US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32</a:t>
            </a:fld>
            <a:endParaRPr lang="en-US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</a:rPr>
              <a:t>8%, which pt?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3DA34B7-F755-4F33-A2CD-9494FE520F80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57B95AE-FE17-47B5-8994-554B1F195705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5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800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128003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9A32025-20B5-49FD-A0F7-5859C5769144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6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F6F3237-091C-4183-87D8-2E6A09A9EF13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7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2332265-5DA7-49EA-8FF7-9D27FB66F02E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8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81202C6-80F2-49FA-99F8-E2CC60B2BCF7}" type="slidenum">
              <a:rPr lang="fr-FR" altLang="zh-CN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9</a:t>
            </a:fld>
            <a:endParaRPr lang="fr-FR" altLang="zh-CN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33842-2D87-489D-821B-2573BF29AC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951BD-44B8-40DB-B20A-080C1462B3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5A2D-7351-4009-A72B-26A8B9DF24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587C-0315-4F42-A25C-277EC8E740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BA6B-55A4-413A-8AEA-E430321F68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5E229-4C3B-4902-8486-6842BC0135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66B60-04F3-42AB-A392-35AE1E1ACF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0288-0F55-4E9B-95AA-E6C787D839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5FDB-739D-44D9-B2A9-2AC30E23A2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BCF9-27F1-401A-AF7C-D44258D017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1882-AC57-4F80-A51E-24B6A92754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28DF-0A72-4BA4-B03D-DD67CC6FB1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Cliquez pour éditer le format du plan de texte</a:t>
            </a:r>
          </a:p>
          <a:p>
            <a:pPr lvl="1"/>
            <a:r>
              <a:rPr lang="en-GB" altLang="zh-CN" smtClean="0"/>
              <a:t>Second niveau de plan</a:t>
            </a:r>
          </a:p>
          <a:p>
            <a:pPr lvl="2"/>
            <a:r>
              <a:rPr lang="en-GB" altLang="zh-CN" smtClean="0"/>
              <a:t>Troisième niveau de plan</a:t>
            </a:r>
          </a:p>
          <a:p>
            <a:pPr lvl="3"/>
            <a:r>
              <a:rPr lang="en-GB" altLang="zh-CN" smtClean="0"/>
              <a:t>Quatrième niveau de plan</a:t>
            </a:r>
          </a:p>
          <a:p>
            <a:pPr lvl="4"/>
            <a:r>
              <a:rPr lang="en-GB" altLang="zh-CN" smtClean="0"/>
              <a:t>Cinquième niveau de plan</a:t>
            </a:r>
          </a:p>
          <a:p>
            <a:pPr lvl="4"/>
            <a:r>
              <a:rPr lang="en-GB" altLang="zh-CN" smtClean="0"/>
              <a:t>Sixième niveau de plan</a:t>
            </a:r>
          </a:p>
          <a:p>
            <a:pPr lvl="4"/>
            <a:r>
              <a:rPr lang="en-GB" altLang="zh-CN" smtClean="0"/>
              <a:t>Septième niveau de plan</a:t>
            </a:r>
          </a:p>
          <a:p>
            <a:pPr lvl="4"/>
            <a:r>
              <a:rPr lang="en-GB" altLang="zh-CN" smtClean="0"/>
              <a:t>Huitième niveau de plan</a:t>
            </a:r>
          </a:p>
          <a:p>
            <a:pPr lvl="4"/>
            <a:r>
              <a:rPr lang="en-GB" altLang="zh-CN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C857FB7-F437-4C86-9C9E-7062BA4B96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5.png"/><Relationship Id="rId10" Type="http://schemas.openxmlformats.org/officeDocument/2006/relationships/image" Target="../media/image2.png"/><Relationship Id="rId4" Type="http://schemas.openxmlformats.org/officeDocument/2006/relationships/image" Target="../media/image44.pn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4.xml"/><Relationship Id="rId7" Type="http://schemas.openxmlformats.org/officeDocument/2006/relationships/image" Target="../media/image6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408238"/>
            <a:ext cx="9070975" cy="1250950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Status of the LHCb Experiment</a:t>
            </a:r>
            <a:endParaRPr lang="fr-FR" altLang="zh-CN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631113" y="6724650"/>
            <a:ext cx="1943100" cy="484188"/>
          </a:xfrm>
        </p:spPr>
        <p:txBody>
          <a:bodyPr tIns="19404" anchor="ctr"/>
          <a:lstStyle/>
          <a:p>
            <a:pPr marL="0" indent="0" algn="r" eaLnBrk="1"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zh-CN" sz="2200" i="1" smtClean="0"/>
              <a:t> 2010</a:t>
            </a:r>
            <a:r>
              <a:rPr lang="en-US" altLang="zh-CN" sz="2200" i="1" smtClean="0"/>
              <a:t>.04.18</a:t>
            </a:r>
            <a:endParaRPr lang="fr-FR" altLang="zh-CN" sz="2200" i="1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25713" y="4465638"/>
            <a:ext cx="4838700" cy="9906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zh-CN" altLang="en-US" sz="3200">
                <a:latin typeface="宋体" charset="-122"/>
              </a:rPr>
              <a:t>杨振伟</a:t>
            </a:r>
            <a:endParaRPr lang="en-US" altLang="zh-CN" sz="3200">
              <a:latin typeface="宋体" charset="-122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zh-CN" sz="2800">
                <a:latin typeface="Comic Sans MS" pitchFamily="66" charset="0"/>
                <a:ea typeface="DejaVu Sans"/>
              </a:rPr>
              <a:t>Tsinghua Group on LHCb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39713" y="6751638"/>
            <a:ext cx="4838700" cy="485775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90000" tIns="69695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zh-CN" sz="2800">
                <a:ea typeface="DejaVu Sans"/>
              </a:rPr>
              <a:t>2010</a:t>
            </a:r>
            <a:r>
              <a:rPr lang="zh-CN" altLang="en-US" sz="2800">
                <a:ea typeface="DejaVu Sans"/>
              </a:rPr>
              <a:t>高能物理学术年会</a:t>
            </a:r>
            <a:endParaRPr lang="fr-FR" sz="2800">
              <a:ea typeface="DejaVu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49313" y="166688"/>
            <a:ext cx="7886700" cy="793750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Unique accept. of </a:t>
            </a:r>
            <a:r>
              <a:rPr lang="en-US" altLang="zh-CN" sz="4000" b="1" kern="1200" dirty="0" err="1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LHCb</a:t>
            </a:r>
            <a:endParaRPr lang="fr-FR" altLang="zh-CN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1874838"/>
            <a:ext cx="7943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F314647-6BFE-4097-B76E-2E75F68751C5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3379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zh-CN" sz="4000" b="1" kern="1200" dirty="0" err="1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LHCb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 Status</a:t>
            </a:r>
            <a:endParaRPr lang="zh-CN" altLang="en-US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59400" name="内容占位符 2"/>
          <p:cNvSpPr>
            <a:spLocks noGrp="1"/>
          </p:cNvSpPr>
          <p:nvPr>
            <p:ph idx="1"/>
          </p:nvPr>
        </p:nvSpPr>
        <p:spPr>
          <a:xfrm>
            <a:off x="163513" y="1798638"/>
            <a:ext cx="9764712" cy="5105400"/>
          </a:xfrm>
        </p:spPr>
        <p:txBody>
          <a:bodyPr/>
          <a:lstStyle/>
          <a:p>
            <a:pPr eaLnBrk="1">
              <a:buFont typeface="Wingdings" pitchFamily="2" charset="2"/>
              <a:buChar char="Ø"/>
            </a:pPr>
            <a:r>
              <a:rPr lang="en-US" altLang="zh-CN" smtClean="0"/>
              <a:t>First Run in 2009 at </a:t>
            </a:r>
          </a:p>
          <a:p>
            <a:pPr lvl="1" eaLnBrk="1">
              <a:buFont typeface="Wingdings" pitchFamily="2" charset="2"/>
              <a:buChar char="l"/>
            </a:pPr>
            <a:r>
              <a:rPr lang="en-US" altLang="zh-CN" smtClean="0"/>
              <a:t> accumulated          </a:t>
            </a:r>
          </a:p>
          <a:p>
            <a:pPr lvl="1" eaLnBrk="1">
              <a:buFont typeface="Wingdings" pitchFamily="2" charset="2"/>
              <a:buChar char="l"/>
            </a:pPr>
            <a:r>
              <a:rPr lang="zh-CN" altLang="en-US" smtClean="0"/>
              <a:t> </a:t>
            </a:r>
            <a:r>
              <a:rPr lang="en-US" altLang="zh-CN" smtClean="0"/>
              <a:t>commissioning, alignment, calibration…</a:t>
            </a:r>
          </a:p>
          <a:p>
            <a:pPr lvl="1" eaLnBrk="1">
              <a:buFont typeface="Wingdings" pitchFamily="2" charset="2"/>
              <a:buChar char="l"/>
            </a:pPr>
            <a:r>
              <a:rPr lang="en-US" altLang="zh-CN" smtClean="0"/>
              <a:t> </a:t>
            </a:r>
            <a:r>
              <a:rPr lang="en-US" altLang="zh-CN" i="1" smtClean="0">
                <a:sym typeface="Symbol" pitchFamily="18" charset="2"/>
              </a:rPr>
              <a:t></a:t>
            </a:r>
            <a:r>
              <a:rPr lang="en-US" altLang="zh-CN" baseline="30000" smtClean="0"/>
              <a:t>0</a:t>
            </a:r>
            <a:r>
              <a:rPr lang="en-US" altLang="zh-CN" smtClean="0"/>
              <a:t>, </a:t>
            </a:r>
            <a:r>
              <a:rPr lang="en-US" altLang="zh-CN" i="1" smtClean="0">
                <a:sym typeface="Symbol" pitchFamily="18" charset="2"/>
              </a:rPr>
              <a:t></a:t>
            </a:r>
            <a:r>
              <a:rPr lang="en-US" altLang="zh-CN" smtClean="0"/>
              <a:t>, </a:t>
            </a:r>
            <a:r>
              <a:rPr lang="en-US" altLang="zh-CN" i="1" smtClean="0"/>
              <a:t>K</a:t>
            </a:r>
            <a:r>
              <a:rPr lang="en-US" altLang="zh-CN" i="1" baseline="-25000" smtClean="0"/>
              <a:t>s</a:t>
            </a:r>
            <a:r>
              <a:rPr lang="en-US" altLang="zh-CN" smtClean="0"/>
              <a:t>, </a:t>
            </a:r>
            <a:r>
              <a:rPr lang="el-GR" altLang="zh-CN" i="1" smtClean="0"/>
              <a:t>Λ</a:t>
            </a:r>
            <a:endParaRPr lang="en-US" altLang="zh-CN" i="1" baseline="30000" smtClean="0"/>
          </a:p>
          <a:p>
            <a:pPr eaLnBrk="1">
              <a:buFont typeface="Wingdings" pitchFamily="2" charset="2"/>
              <a:buChar char="Ø"/>
            </a:pPr>
            <a:r>
              <a:rPr lang="en-US" altLang="zh-CN" smtClean="0"/>
              <a:t>2010 Run at </a:t>
            </a:r>
          </a:p>
          <a:p>
            <a:pPr lvl="1" eaLnBrk="1">
              <a:buFont typeface="Wingdings" pitchFamily="2" charset="2"/>
              <a:buChar char="l"/>
            </a:pPr>
            <a:r>
              <a:rPr lang="en-US" altLang="zh-CN" smtClean="0"/>
              <a:t> successful start</a:t>
            </a:r>
          </a:p>
          <a:p>
            <a:pPr lvl="1" eaLnBrk="1">
              <a:buFont typeface="Wingdings" pitchFamily="2" charset="2"/>
              <a:buChar char="l"/>
            </a:pPr>
            <a:r>
              <a:rPr lang="en-US" altLang="zh-CN" smtClean="0"/>
              <a:t>accumulated                          (up to 16 April)</a:t>
            </a:r>
          </a:p>
          <a:p>
            <a:pPr lvl="1" eaLnBrk="1">
              <a:buFont typeface="Wingdings" pitchFamily="2" charset="2"/>
              <a:buChar char="l"/>
            </a:pPr>
            <a:r>
              <a:rPr lang="en-US" altLang="zh-CN" smtClean="0"/>
              <a:t>First signals of </a:t>
            </a:r>
            <a:r>
              <a:rPr lang="en-US" altLang="zh-CN" i="1" smtClean="0"/>
              <a:t>K</a:t>
            </a:r>
            <a:r>
              <a:rPr lang="en-US" altLang="zh-CN" smtClean="0"/>
              <a:t>*, </a:t>
            </a:r>
            <a:r>
              <a:rPr lang="en-US" altLang="zh-CN" i="1" smtClean="0">
                <a:sym typeface="Symbol" pitchFamily="18" charset="2"/>
              </a:rPr>
              <a:t></a:t>
            </a:r>
            <a:r>
              <a:rPr lang="en-US" altLang="zh-CN" smtClean="0">
                <a:sym typeface="Symbol" pitchFamily="18" charset="2"/>
              </a:rPr>
              <a:t>, </a:t>
            </a:r>
            <a:r>
              <a:rPr lang="en-US" altLang="zh-CN" i="1" smtClean="0">
                <a:sym typeface="Symbol" pitchFamily="18" charset="2"/>
              </a:rPr>
              <a:t></a:t>
            </a:r>
            <a:r>
              <a:rPr lang="en-US" altLang="zh-CN" smtClean="0">
                <a:sym typeface="Symbol" pitchFamily="18" charset="2"/>
              </a:rPr>
              <a:t>, </a:t>
            </a:r>
            <a:r>
              <a:rPr lang="en-US" altLang="zh-CN" i="1" smtClean="0">
                <a:sym typeface="Symbol" pitchFamily="18" charset="2"/>
              </a:rPr>
              <a:t>D</a:t>
            </a:r>
            <a:r>
              <a:rPr lang="en-US" altLang="zh-CN" smtClean="0">
                <a:sym typeface="Symbol" pitchFamily="18" charset="2"/>
              </a:rPr>
              <a:t>, </a:t>
            </a:r>
            <a:r>
              <a:rPr lang="en-US" altLang="zh-CN" i="1" smtClean="0">
                <a:sym typeface="Symbol" pitchFamily="18" charset="2"/>
              </a:rPr>
              <a:t>J/, …</a:t>
            </a:r>
          </a:p>
          <a:p>
            <a:pPr lvl="1" eaLnBrk="1">
              <a:buFont typeface="Wingdings" pitchFamily="2" charset="2"/>
              <a:buChar char="l"/>
            </a:pPr>
            <a:r>
              <a:rPr lang="en-US" altLang="zh-CN" smtClean="0">
                <a:sym typeface="Symbol" pitchFamily="18" charset="2"/>
              </a:rPr>
              <a:t>Velo fully colsed</a:t>
            </a:r>
            <a:endParaRPr lang="en-US" altLang="zh-CN" smtClean="0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110038" y="1646238"/>
          <a:ext cx="2384425" cy="704850"/>
        </p:xfrm>
        <a:graphic>
          <a:graphicData uri="http://schemas.openxmlformats.org/presentationml/2006/ole">
            <p:oleObj spid="_x0000_s59393" name="公式" r:id="rId4" imgW="952200" imgH="241200" progId="Equation.3">
              <p:embed/>
            </p:oleObj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211513" y="2363788"/>
          <a:ext cx="2005012" cy="577850"/>
        </p:xfrm>
        <a:graphic>
          <a:graphicData uri="http://schemas.openxmlformats.org/presentationml/2006/ole">
            <p:oleObj spid="_x0000_s59394" name="公式" r:id="rId5" imgW="927000" imgH="228600" progId="Equation.3">
              <p:embed/>
            </p:oleObj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2830513" y="3970338"/>
          <a:ext cx="2024062" cy="723900"/>
        </p:xfrm>
        <a:graphic>
          <a:graphicData uri="http://schemas.openxmlformats.org/presentationml/2006/ole">
            <p:oleObj spid="_x0000_s59397" name="公式" r:id="rId6" imgW="787320" imgH="241200" progId="Equation.3">
              <p:embed/>
            </p:oleObj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273425" y="5151438"/>
          <a:ext cx="1690688" cy="590550"/>
        </p:xfrm>
        <a:graphic>
          <a:graphicData uri="http://schemas.openxmlformats.org/presentationml/2006/ole">
            <p:oleObj spid="_x0000_s59398" name="公式" r:id="rId7" imgW="761760" imgH="228600" progId="Equation.3">
              <p:embed/>
            </p:oleObj>
          </a:graphicData>
        </a:graphic>
      </p:graphicFrame>
      <p:sp>
        <p:nvSpPr>
          <p:cNvPr id="59401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F804784-8694-4695-B953-7F0140F69E9A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59402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22238"/>
            <a:ext cx="9069387" cy="1260475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sz="4000" b="1" kern="1200" dirty="0" err="1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LHCb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 Data (900GeV)</a:t>
            </a:r>
            <a:endParaRPr lang="en-US" altLang="zh-CN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104459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536113" y="7208838"/>
            <a:ext cx="457200" cy="228600"/>
          </a:xfrm>
          <a:noFill/>
        </p:spPr>
        <p:txBody>
          <a:bodyPr/>
          <a:lstStyle/>
          <a:p>
            <a:pPr algn="ctr"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405E1AB-2F5D-4839-B799-62D35D6EEE01}" type="slidenum">
              <a:rPr lang="en-US" altLang="en-US" smtClean="0">
                <a:latin typeface="Times New Roman" pitchFamily="18" charset="0"/>
              </a:rPr>
              <a:pPr algn="ctr"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pic>
        <p:nvPicPr>
          <p:cNvPr id="104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13" y="1277938"/>
            <a:ext cx="36957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7488" y="1165225"/>
            <a:ext cx="431482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2538" y="3708400"/>
            <a:ext cx="147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3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5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5100" y="4389438"/>
            <a:ext cx="444341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696913" y="5741988"/>
          <a:ext cx="1219200" cy="247650"/>
        </p:xfrm>
        <a:graphic>
          <a:graphicData uri="http://schemas.openxmlformats.org/presentationml/2006/ole">
            <p:oleObj spid="_x0000_s104450" name="公式" r:id="rId10" imgW="990360" imgH="228600" progId="Equation.3">
              <p:embed/>
            </p:oleObj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8621713" y="3246438"/>
          <a:ext cx="498475" cy="533400"/>
        </p:xfrm>
        <a:graphic>
          <a:graphicData uri="http://schemas.openxmlformats.org/presentationml/2006/ole">
            <p:oleObj spid="_x0000_s104451" name="公式" r:id="rId11" imgW="203040" imgH="203040" progId="Equation.3">
              <p:embed/>
            </p:oleObj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6092825" y="5456238"/>
          <a:ext cx="1004888" cy="409575"/>
        </p:xfrm>
        <a:graphic>
          <a:graphicData uri="http://schemas.openxmlformats.org/presentationml/2006/ole">
            <p:oleObj spid="_x0000_s104452" name="公式" r:id="rId12" imgW="533160" imgH="203040" progId="Equation.3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2449513" y="3170238"/>
          <a:ext cx="1219200" cy="247650"/>
        </p:xfrm>
        <a:graphic>
          <a:graphicData uri="http://schemas.openxmlformats.org/presentationml/2006/ole">
            <p:oleObj spid="_x0000_s104454" name="公式" r:id="rId13" imgW="990360" imgH="228600" progId="Equation.3">
              <p:embed/>
            </p:oleObj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8240713" y="1646238"/>
          <a:ext cx="1219200" cy="247650"/>
        </p:xfrm>
        <a:graphic>
          <a:graphicData uri="http://schemas.openxmlformats.org/presentationml/2006/ole">
            <p:oleObj spid="_x0000_s104456" name="公式" r:id="rId14" imgW="990360" imgH="228600" progId="Equation.3">
              <p:embed/>
            </p:oleObj>
          </a:graphicData>
        </a:graphic>
      </p:graphicFrame>
      <p:graphicFrame>
        <p:nvGraphicFramePr>
          <p:cNvPr id="104457" name="Object 9"/>
          <p:cNvGraphicFramePr>
            <a:graphicFrameLocks noChangeAspect="1"/>
          </p:cNvGraphicFramePr>
          <p:nvPr/>
        </p:nvGraphicFramePr>
        <p:xfrm>
          <a:off x="5954713" y="5075238"/>
          <a:ext cx="1219200" cy="304800"/>
        </p:xfrm>
        <a:graphic>
          <a:graphicData uri="http://schemas.openxmlformats.org/presentationml/2006/ole">
            <p:oleObj spid="_x0000_s104457" name="公式" r:id="rId15" imgW="990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b="1" kern="1200" dirty="0" err="1" smtClean="0">
                <a:solidFill>
                  <a:schemeClr val="tx1"/>
                </a:solidFill>
                <a:latin typeface="Comic Sans MS" charset="0"/>
                <a:ea typeface="宋体" charset="-122"/>
                <a:sym typeface="Comic Sans MS" charset="0"/>
              </a:rPr>
              <a:t>LHCb</a:t>
            </a:r>
            <a:r>
              <a:rPr lang="en-US" altLang="zh-CN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sym typeface="Comic Sans MS" charset="0"/>
              </a:rPr>
              <a:t> Data (7TeV)</a:t>
            </a:r>
            <a:endParaRPr lang="zh-CN" altLang="en-US" dirty="0"/>
          </a:p>
        </p:txBody>
      </p:sp>
      <p:sp>
        <p:nvSpPr>
          <p:cNvPr id="106498" name="内容占位符 2"/>
          <p:cNvSpPr>
            <a:spLocks noGrp="1"/>
          </p:cNvSpPr>
          <p:nvPr>
            <p:ph idx="1"/>
          </p:nvPr>
        </p:nvSpPr>
        <p:spPr>
          <a:xfrm>
            <a:off x="503238" y="1768475"/>
            <a:ext cx="9069387" cy="639763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en-US" altLang="zh-CN" i="1" smtClean="0"/>
              <a:t>K</a:t>
            </a:r>
            <a:r>
              <a:rPr lang="en-US" altLang="zh-CN" smtClean="0"/>
              <a:t>*</a:t>
            </a:r>
            <a:r>
              <a:rPr lang="en-US" altLang="zh-CN" smtClean="0">
                <a:sym typeface="Symbol" pitchFamily="18" charset="2"/>
              </a:rPr>
              <a:t>, </a:t>
            </a:r>
            <a:r>
              <a:rPr lang="zh-CN" altLang="en-US" i="1" smtClean="0">
                <a:sym typeface="Symbol" pitchFamily="18" charset="2"/>
              </a:rPr>
              <a:t></a:t>
            </a:r>
            <a:r>
              <a:rPr lang="en-US" altLang="zh-CN" i="1" smtClean="0">
                <a:sym typeface="Symbol" pitchFamily="18" charset="2"/>
              </a:rPr>
              <a:t>, </a:t>
            </a:r>
            <a:r>
              <a:rPr lang="en-US" altLang="zh-CN" i="1" smtClean="0"/>
              <a:t>D</a:t>
            </a:r>
            <a:r>
              <a:rPr lang="en-US" altLang="zh-CN" baseline="30000" smtClean="0"/>
              <a:t>0 </a:t>
            </a:r>
            <a:r>
              <a:rPr lang="en-US" altLang="zh-CN" smtClean="0"/>
              <a:t>, </a:t>
            </a:r>
            <a:r>
              <a:rPr lang="en-US" altLang="zh-CN" i="1" smtClean="0">
                <a:sym typeface="Symbol" pitchFamily="18" charset="2"/>
              </a:rPr>
              <a:t>D</a:t>
            </a:r>
            <a:r>
              <a:rPr lang="en-US" altLang="zh-CN" i="1" baseline="30000" smtClean="0">
                <a:sym typeface="Symbol" pitchFamily="18" charset="2"/>
              </a:rPr>
              <a:t>+</a:t>
            </a:r>
            <a:r>
              <a:rPr lang="en-US" altLang="zh-CN" i="1" smtClean="0">
                <a:sym typeface="Symbol" pitchFamily="18" charset="2"/>
              </a:rPr>
              <a:t>, D</a:t>
            </a:r>
            <a:r>
              <a:rPr lang="en-US" altLang="zh-CN" i="1" baseline="-25000" smtClean="0">
                <a:sym typeface="Symbol" pitchFamily="18" charset="2"/>
              </a:rPr>
              <a:t>s</a:t>
            </a:r>
            <a:r>
              <a:rPr lang="en-US" altLang="zh-CN" i="1" smtClean="0">
                <a:sym typeface="Symbol" pitchFamily="18" charset="2"/>
              </a:rPr>
              <a:t>, D*</a:t>
            </a:r>
            <a:r>
              <a:rPr lang="en-US" altLang="zh-CN" smtClean="0">
                <a:sym typeface="Symbol" pitchFamily="18" charset="2"/>
              </a:rPr>
              <a:t>,</a:t>
            </a:r>
            <a:r>
              <a:rPr lang="en-US" altLang="zh-CN" i="1" smtClean="0">
                <a:sym typeface="Symbol" pitchFamily="18" charset="2"/>
              </a:rPr>
              <a:t> J</a:t>
            </a:r>
            <a:r>
              <a:rPr lang="en-US" altLang="zh-CN" smtClean="0">
                <a:sym typeface="Symbol" pitchFamily="18" charset="2"/>
              </a:rPr>
              <a:t>/</a:t>
            </a:r>
            <a:r>
              <a:rPr lang="en-US" altLang="zh-CN" i="1" smtClean="0">
                <a:sym typeface="Symbol" pitchFamily="18" charset="2"/>
              </a:rPr>
              <a:t></a:t>
            </a:r>
            <a:r>
              <a:rPr lang="en-US" altLang="zh-CN" smtClean="0">
                <a:sym typeface="Symbol" pitchFamily="18" charset="2"/>
              </a:rPr>
              <a:t> , …  reconstructed </a:t>
            </a:r>
            <a:endParaRPr lang="zh-CN" altLang="en-US" i="1" smtClean="0"/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E6C64BD-FF3A-4C63-B59E-C632F5792E1D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13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0650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Bild 2" descr="X:\Jpsi\Bee_69618_12484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713" y="2865438"/>
            <a:ext cx="8153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矩形 8"/>
          <p:cNvSpPr>
            <a:spLocks noChangeArrowheads="1"/>
          </p:cNvSpPr>
          <p:nvPr/>
        </p:nvSpPr>
        <p:spPr bwMode="auto">
          <a:xfrm>
            <a:off x="4735513" y="5991225"/>
            <a:ext cx="44196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FF0000"/>
                </a:solidFill>
                <a:ea typeface="DejaVu Sans"/>
                <a:cs typeface="Arial" charset="0"/>
                <a:sym typeface="Euclid Symbol"/>
              </a:rPr>
              <a:t>B→J/</a:t>
            </a:r>
            <a:r>
              <a:rPr lang="el-GR" altLang="zh-CN">
                <a:solidFill>
                  <a:srgbClr val="FF0000"/>
                </a:solidFill>
                <a:ea typeface="DejaVu Sans"/>
                <a:cs typeface="Arial" charset="0"/>
                <a:sym typeface="Euclid Symbol"/>
              </a:rPr>
              <a:t>ψ</a:t>
            </a:r>
            <a:r>
              <a:rPr lang="en-US" altLang="zh-CN">
                <a:solidFill>
                  <a:srgbClr val="FF0000"/>
                </a:solidFill>
                <a:ea typeface="DejaVu Sans"/>
                <a:cs typeface="Arial" charset="0"/>
                <a:sym typeface="Euclid Symbol"/>
              </a:rPr>
              <a:t>K candidate: global view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FF0000"/>
                </a:solidFill>
                <a:ea typeface="DejaVu Sans"/>
                <a:cs typeface="Arial" charset="0"/>
                <a:sym typeface="Euclid Symbol"/>
              </a:rPr>
              <a:t>(muons are magenta, kaon is 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3113" y="122238"/>
            <a:ext cx="8001000" cy="1143000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2010 Preliminary (1)</a:t>
            </a:r>
            <a:endParaRPr lang="zh-CN" altLang="en-US" sz="4000" b="1" kern="1200" dirty="0" smtClean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1116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799097-6E84-4678-B03E-A06E91D5A471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14</a:t>
            </a:fld>
            <a:endParaRPr lang="en-US" altLang="zh-CN" smtClean="0">
              <a:latin typeface="Times New Roman" pitchFamily="18" charset="0"/>
            </a:endParaRPr>
          </a:p>
        </p:txBody>
      </p:sp>
      <p:grpSp>
        <p:nvGrpSpPr>
          <p:cNvPr id="111622" name="组合 13"/>
          <p:cNvGrpSpPr>
            <a:grpSpLocks/>
          </p:cNvGrpSpPr>
          <p:nvPr/>
        </p:nvGrpSpPr>
        <p:grpSpPr bwMode="auto">
          <a:xfrm>
            <a:off x="4887913" y="2408238"/>
            <a:ext cx="5057775" cy="3429000"/>
            <a:chOff x="4666970" y="2408237"/>
            <a:chExt cx="5057321" cy="3429001"/>
          </a:xfrm>
        </p:grpSpPr>
        <p:pic>
          <p:nvPicPr>
            <p:cNvPr id="111625" name="Content Placeholder 5" descr="Xi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6970" y="2408237"/>
              <a:ext cx="5057321" cy="342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1618" name="Object 2"/>
            <p:cNvGraphicFramePr>
              <a:graphicFrameLocks noChangeAspect="1"/>
            </p:cNvGraphicFramePr>
            <p:nvPr/>
          </p:nvGraphicFramePr>
          <p:xfrm>
            <a:off x="7250112" y="4675186"/>
            <a:ext cx="457200" cy="488197"/>
          </p:xfrm>
          <a:graphic>
            <a:graphicData uri="http://schemas.openxmlformats.org/presentationml/2006/ole">
              <p:oleObj spid="_x0000_s111618" name="公式" r:id="rId5" imgW="152280" imgH="152280" progId="Equation.3">
                <p:embed/>
              </p:oleObj>
            </a:graphicData>
          </a:graphic>
        </p:graphicFrame>
      </p:grpSp>
      <p:grpSp>
        <p:nvGrpSpPr>
          <p:cNvPr id="111623" name="组合 12"/>
          <p:cNvGrpSpPr>
            <a:grpSpLocks/>
          </p:cNvGrpSpPr>
          <p:nvPr/>
        </p:nvGrpSpPr>
        <p:grpSpPr bwMode="auto">
          <a:xfrm>
            <a:off x="26988" y="2392363"/>
            <a:ext cx="5022850" cy="3505200"/>
            <a:chOff x="-41219" y="2414200"/>
            <a:chExt cx="4719320" cy="3200400"/>
          </a:xfrm>
        </p:grpSpPr>
        <p:pic>
          <p:nvPicPr>
            <p:cNvPr id="111624" name="Content Placeholder 5" descr="KStar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1219" y="2414200"/>
              <a:ext cx="471932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1619" name="Object 3"/>
            <p:cNvGraphicFramePr>
              <a:graphicFrameLocks noChangeAspect="1"/>
            </p:cNvGraphicFramePr>
            <p:nvPr/>
          </p:nvGraphicFramePr>
          <p:xfrm>
            <a:off x="2373312" y="4541837"/>
            <a:ext cx="560388" cy="500062"/>
          </p:xfrm>
          <a:graphic>
            <a:graphicData uri="http://schemas.openxmlformats.org/presentationml/2006/ole">
              <p:oleObj spid="_x0000_s111619" name="公式" r:id="rId7" imgW="228600" imgH="1904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4" descr="D0-fitt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1417638"/>
            <a:ext cx="44958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3" descr="Dp-fitt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4113" y="1265238"/>
            <a:ext cx="47244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3" descr="JpsiFi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713" y="4495800"/>
            <a:ext cx="43434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3227388" y="2713038"/>
          <a:ext cx="563562" cy="547687"/>
        </p:xfrm>
        <a:graphic>
          <a:graphicData uri="http://schemas.openxmlformats.org/presentationml/2006/ole">
            <p:oleObj spid="_x0000_s112642" name="公式" r:id="rId7" imgW="215640" imgH="19044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8224838" y="2408238"/>
          <a:ext cx="596900" cy="547687"/>
        </p:xfrm>
        <a:graphic>
          <a:graphicData uri="http://schemas.openxmlformats.org/presentationml/2006/ole">
            <p:oleObj spid="_x0000_s112643" name="公式" r:id="rId8" imgW="228600" imgH="190440" progId="Equation.3">
              <p:embed/>
            </p:oleObj>
          </a:graphicData>
        </a:graphic>
      </p:graphicFrame>
      <p:pic>
        <p:nvPicPr>
          <p:cNvPr id="11264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35513" y="4541838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3241675" y="5549900"/>
          <a:ext cx="960438" cy="511175"/>
        </p:xfrm>
        <a:graphic>
          <a:graphicData uri="http://schemas.openxmlformats.org/presentationml/2006/ole">
            <p:oleObj spid="_x0000_s112644" name="公式" r:id="rId10" imgW="368280" imgH="177480" progId="Equation.3">
              <p:embed/>
            </p:oleObj>
          </a:graphicData>
        </a:graphic>
      </p:graphicFrame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773113" y="122238"/>
            <a:ext cx="8001000" cy="1143000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2010 Preliminary (2)</a:t>
            </a:r>
            <a:endParaRPr lang="zh-CN" altLang="en-US" sz="4000" b="1" kern="1200" dirty="0" smtClean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sym typeface="Comic Sans MS" charset="0"/>
              </a:rPr>
              <a:t>Analysis in </a:t>
            </a:r>
            <a:r>
              <a:rPr lang="en-US" altLang="zh-CN" b="1" kern="1200" dirty="0" err="1" smtClean="0">
                <a:solidFill>
                  <a:schemeClr val="tx1"/>
                </a:solidFill>
                <a:latin typeface="Comic Sans MS" charset="0"/>
                <a:ea typeface="宋体" charset="-122"/>
                <a:sym typeface="Comic Sans MS" charset="0"/>
              </a:rPr>
              <a:t>Tsinghua</a:t>
            </a:r>
            <a:endParaRPr lang="zh-CN" altLang="en-US" b="1" kern="1200" dirty="0">
              <a:solidFill>
                <a:schemeClr val="tx1"/>
              </a:solidFill>
              <a:latin typeface="Comic Sans MS" charset="0"/>
              <a:ea typeface="宋体" charset="-122"/>
              <a:sym typeface="Comic Sans MS" charset="0"/>
            </a:endParaRPr>
          </a:p>
        </p:txBody>
      </p:sp>
      <p:sp>
        <p:nvSpPr>
          <p:cNvPr id="116738" name="内容占位符 2"/>
          <p:cNvSpPr>
            <a:spLocks noGrp="1"/>
          </p:cNvSpPr>
          <p:nvPr>
            <p:ph idx="1"/>
          </p:nvPr>
        </p:nvSpPr>
        <p:spPr>
          <a:xfrm>
            <a:off x="468313" y="1417638"/>
            <a:ext cx="9144000" cy="6019800"/>
          </a:xfrm>
        </p:spPr>
        <p:txBody>
          <a:bodyPr/>
          <a:lstStyle/>
          <a:p>
            <a:pPr eaLnBrk="1">
              <a:buFont typeface="Wingdings" pitchFamily="2" charset="2"/>
              <a:buChar char="Ø"/>
            </a:pPr>
            <a:r>
              <a:rPr lang="en-US" altLang="zh-CN" b="1" smtClean="0">
                <a:solidFill>
                  <a:schemeClr val="accent2"/>
                </a:solidFill>
              </a:rPr>
              <a:t>V0</a:t>
            </a:r>
            <a:r>
              <a:rPr lang="zh-CN" altLang="en-US" b="1" smtClean="0">
                <a:solidFill>
                  <a:schemeClr val="accent2"/>
                </a:solidFill>
              </a:rPr>
              <a:t> </a:t>
            </a:r>
            <a:r>
              <a:rPr lang="en-US" altLang="zh-CN" b="1" smtClean="0">
                <a:solidFill>
                  <a:schemeClr val="accent2"/>
                </a:solidFill>
              </a:rPr>
              <a:t>systematic error study</a:t>
            </a:r>
          </a:p>
          <a:p>
            <a:pPr eaLnBrk="1">
              <a:buFont typeface="Wingdings" pitchFamily="2" charset="2"/>
              <a:buChar char="Ø"/>
            </a:pPr>
            <a:r>
              <a:rPr lang="en-US" altLang="zh-CN" b="1" smtClean="0">
                <a:solidFill>
                  <a:schemeClr val="accent2"/>
                </a:solidFill>
              </a:rPr>
              <a:t>J/</a:t>
            </a:r>
            <a:r>
              <a:rPr lang="en-US" altLang="zh-CN" b="1" smtClean="0">
                <a:solidFill>
                  <a:schemeClr val="accent2"/>
                </a:solidFill>
                <a:sym typeface="Symbol" pitchFamily="18" charset="2"/>
              </a:rPr>
              <a:t></a:t>
            </a:r>
            <a:r>
              <a:rPr lang="zh-CN" altLang="en-US" b="1" smtClean="0">
                <a:solidFill>
                  <a:schemeClr val="accent2"/>
                </a:solidFill>
              </a:rPr>
              <a:t> </a:t>
            </a:r>
            <a:r>
              <a:rPr lang="en-US" altLang="zh-CN" b="1" smtClean="0">
                <a:solidFill>
                  <a:schemeClr val="accent2"/>
                </a:solidFill>
              </a:rPr>
              <a:t>production</a:t>
            </a:r>
          </a:p>
          <a:p>
            <a:pPr marL="914400" lvl="1" indent="-514350" eaLnBrk="1">
              <a:buFont typeface="Arial" charset="0"/>
              <a:buAutoNum type="arabicPeriod"/>
            </a:pPr>
            <a:r>
              <a:rPr lang="en-US" altLang="zh-CN" b="1" smtClean="0">
                <a:solidFill>
                  <a:schemeClr val="accent2"/>
                </a:solidFill>
              </a:rPr>
              <a:t>Cross section measurement</a:t>
            </a:r>
          </a:p>
          <a:p>
            <a:pPr marL="914400" lvl="1" indent="-514350" eaLnBrk="1">
              <a:buFont typeface="Arial" charset="0"/>
              <a:buAutoNum type="arabicPeriod"/>
            </a:pPr>
            <a:r>
              <a:rPr lang="en-US" altLang="zh-CN" b="1" smtClean="0">
                <a:solidFill>
                  <a:schemeClr val="accent2"/>
                </a:solidFill>
              </a:rPr>
              <a:t>Polarization measurement</a:t>
            </a:r>
          </a:p>
          <a:p>
            <a:pPr eaLnBrk="1">
              <a:buFont typeface="Wingdings" pitchFamily="2" charset="2"/>
              <a:buChar char="Ø"/>
            </a:pPr>
            <a:r>
              <a:rPr lang="en-US" altLang="zh-CN" b="1" smtClean="0">
                <a:solidFill>
                  <a:schemeClr val="accent2"/>
                </a:solidFill>
              </a:rPr>
              <a:t>Bc</a:t>
            </a:r>
            <a:r>
              <a:rPr lang="zh-CN" altLang="en-US" b="1" smtClean="0">
                <a:solidFill>
                  <a:schemeClr val="accent2"/>
                </a:solidFill>
              </a:rPr>
              <a:t> </a:t>
            </a:r>
            <a:r>
              <a:rPr lang="en-US" altLang="zh-CN" b="1" smtClean="0">
                <a:solidFill>
                  <a:schemeClr val="accent2"/>
                </a:solidFill>
              </a:rPr>
              <a:t>Physics</a:t>
            </a:r>
          </a:p>
          <a:p>
            <a:pPr eaLnBrk="1">
              <a:buFont typeface="Wingdings" pitchFamily="2" charset="2"/>
              <a:buChar char="Ø"/>
            </a:pPr>
            <a:r>
              <a:rPr lang="en-US" altLang="zh-CN" b="1" smtClean="0">
                <a:solidFill>
                  <a:schemeClr val="accent2"/>
                </a:solidFill>
              </a:rPr>
              <a:t>Upsilon</a:t>
            </a:r>
            <a:r>
              <a:rPr lang="zh-CN" altLang="en-US" b="1" smtClean="0">
                <a:solidFill>
                  <a:schemeClr val="accent2"/>
                </a:solidFill>
              </a:rPr>
              <a:t> </a:t>
            </a:r>
            <a:r>
              <a:rPr lang="en-US" altLang="zh-CN" b="1" smtClean="0">
                <a:solidFill>
                  <a:schemeClr val="accent2"/>
                </a:solidFill>
              </a:rPr>
              <a:t>production</a:t>
            </a:r>
            <a:endParaRPr lang="en-US" altLang="zh-CN" smtClean="0"/>
          </a:p>
          <a:p>
            <a:pPr eaLnBrk="1">
              <a:buFont typeface="Times New Roman" pitchFamily="18" charset="0"/>
              <a:buNone/>
            </a:pPr>
            <a:r>
              <a:rPr lang="en-US" altLang="zh-CN" smtClean="0"/>
              <a:t>MC</a:t>
            </a:r>
            <a:r>
              <a:rPr lang="zh-CN" altLang="en-US" smtClean="0"/>
              <a:t> </a:t>
            </a:r>
            <a:r>
              <a:rPr lang="en-US" altLang="zh-CN" smtClean="0"/>
              <a:t>studies:</a:t>
            </a:r>
            <a:r>
              <a:rPr lang="zh-CN" altLang="en-US" smtClean="0"/>
              <a:t> </a:t>
            </a:r>
            <a:r>
              <a:rPr lang="en-US" altLang="zh-CN" smtClean="0"/>
              <a:t>3</a:t>
            </a:r>
            <a:r>
              <a:rPr lang="zh-CN" altLang="en-US" smtClean="0"/>
              <a:t> </a:t>
            </a:r>
            <a:r>
              <a:rPr lang="en-US" altLang="zh-CN" smtClean="0"/>
              <a:t>public notes</a:t>
            </a:r>
          </a:p>
          <a:p>
            <a:pPr eaLnBrk="1">
              <a:buFont typeface="Times New Roman" pitchFamily="18" charset="0"/>
              <a:buNone/>
            </a:pPr>
            <a:r>
              <a:rPr lang="en-US" altLang="zh-CN" sz="2800" smtClean="0"/>
              <a:t>    LHCb-PUB-2010-011, </a:t>
            </a:r>
          </a:p>
          <a:p>
            <a:pPr eaLnBrk="1">
              <a:buFont typeface="Times New Roman" pitchFamily="18" charset="0"/>
              <a:buNone/>
            </a:pPr>
            <a:r>
              <a:rPr lang="en-US" altLang="zh-CN" sz="2800" smtClean="0"/>
              <a:t>    CERN-LHCb-2008-059, CERN-LHCb-2008-077</a:t>
            </a:r>
          </a:p>
          <a:p>
            <a:pPr eaLnBrk="1">
              <a:buFont typeface="Times New Roman" pitchFamily="18" charset="0"/>
              <a:buNone/>
            </a:pPr>
            <a:r>
              <a:rPr lang="en-US" altLang="zh-CN" sz="2800" smtClean="0"/>
              <a:t>    Conference talks</a:t>
            </a:r>
          </a:p>
        </p:txBody>
      </p:sp>
      <p:sp>
        <p:nvSpPr>
          <p:cNvPr id="116739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D907F53-0155-4A9B-8E1E-25F0ADDBBFA8}" type="slidenum">
              <a:rPr lang="en-GB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GB" altLang="zh-CN" smtClean="0">
              <a:latin typeface="Times New Roman" pitchFamily="18" charset="0"/>
            </a:endParaRPr>
          </a:p>
        </p:txBody>
      </p:sp>
      <p:pic>
        <p:nvPicPr>
          <p:cNvPr id="11674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zh-CN" altLang="en-US" smtClean="0"/>
          </a:p>
        </p:txBody>
      </p:sp>
      <p:sp>
        <p:nvSpPr>
          <p:cNvPr id="11878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>
              <a:buFont typeface="Times New Roman" pitchFamily="18" charset="0"/>
              <a:buNone/>
            </a:pPr>
            <a:endParaRPr lang="en-US" altLang="zh-CN" sz="4000" smtClean="0"/>
          </a:p>
          <a:p>
            <a:pPr algn="ctr" eaLnBrk="1">
              <a:buFont typeface="Times New Roman" pitchFamily="18" charset="0"/>
              <a:buNone/>
            </a:pPr>
            <a:r>
              <a:rPr lang="en-US" altLang="zh-CN" sz="4000" smtClean="0"/>
              <a:t>J/psi cross section measurement</a:t>
            </a:r>
            <a:endParaRPr lang="zh-CN" altLang="en-US" sz="4000" smtClean="0"/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3475038"/>
            <a:ext cx="3005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9259330-E82C-4A53-823C-F8C3068FC9AE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17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18789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/>
          </p:cNvSpPr>
          <p:nvPr/>
        </p:nvSpPr>
        <p:spPr bwMode="auto">
          <a:xfrm>
            <a:off x="163513" y="1036638"/>
            <a:ext cx="4583112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μ tracks: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● </a:t>
            </a:r>
            <a:r>
              <a:rPr lang="en-US" altLang="zh-CN" sz="24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long tracks </a:t>
            </a:r>
            <a:endParaRPr lang="en-US" altLang="zh-CN" sz="24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● </a:t>
            </a:r>
            <a:r>
              <a:rPr lang="en-US" altLang="zh-CN" sz="24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hits in muon-det. (fun. of p)</a:t>
            </a:r>
            <a:endParaRPr lang="en-US" altLang="zh-CN" sz="24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● </a:t>
            </a:r>
            <a:r>
              <a:rPr lang="en-US" altLang="zh-CN" sz="24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Combined PID &gt; -1</a:t>
            </a:r>
            <a:endParaRPr lang="en-US" altLang="zh-CN" sz="24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● </a:t>
            </a:r>
            <a:r>
              <a:rPr lang="en-US" altLang="zh-CN" sz="2400" b="1">
                <a:solidFill>
                  <a:srgbClr val="CE3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</a:t>
            </a:r>
            <a:r>
              <a:rPr lang="en-US" altLang="zh-CN" sz="2400" b="1" baseline="-6000">
                <a:solidFill>
                  <a:srgbClr val="CE3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 </a:t>
            </a:r>
            <a:r>
              <a:rPr lang="en-US" altLang="zh-CN" sz="2400" b="1">
                <a:solidFill>
                  <a:srgbClr val="CE3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&gt; 0.7 GeV/c</a:t>
            </a:r>
            <a:endParaRPr lang="en-US" altLang="zh-CN" sz="24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● </a:t>
            </a:r>
            <a:r>
              <a:rPr lang="en-US" altLang="zh-CN" sz="2400" b="1">
                <a:solidFill>
                  <a:srgbClr val="8500A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Track quality (χ</a:t>
            </a:r>
            <a:r>
              <a:rPr lang="en-US" altLang="zh-CN" sz="2400" b="1" baseline="32000">
                <a:solidFill>
                  <a:srgbClr val="8500A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altLang="zh-CN" sz="2400" b="1">
                <a:solidFill>
                  <a:srgbClr val="8500A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/nDoF &lt; 2)</a:t>
            </a:r>
            <a:endParaRPr lang="en-US" altLang="zh-CN" sz="24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   </a:t>
            </a:r>
          </a:p>
        </p:txBody>
      </p:sp>
      <p:sp>
        <p:nvSpPr>
          <p:cNvPr id="98307" name="Rectangle 3"/>
          <p:cNvSpPr>
            <a:spLocks/>
          </p:cNvSpPr>
          <p:nvPr/>
        </p:nvSpPr>
        <p:spPr bwMode="auto">
          <a:xfrm>
            <a:off x="163513" y="3294063"/>
            <a:ext cx="4495800" cy="147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solidFill>
                  <a:srgbClr val="558E2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Reconstructed J/ψ: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●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Mass window: 0.4 GeV/c</a:t>
            </a:r>
            <a:r>
              <a:rPr lang="en-US" altLang="zh-CN" sz="24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●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vertex fit quality (χ</a:t>
            </a:r>
            <a:r>
              <a:rPr lang="en-US" altLang="zh-CN" sz="24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/nDoF &lt;6)</a:t>
            </a:r>
          </a:p>
        </p:txBody>
      </p:sp>
      <p:sp>
        <p:nvSpPr>
          <p:cNvPr id="98308" name="Rectangle 4"/>
          <p:cNvSpPr>
            <a:spLocks/>
          </p:cNvSpPr>
          <p:nvPr/>
        </p:nvSpPr>
        <p:spPr bwMode="auto">
          <a:xfrm>
            <a:off x="163513" y="4922838"/>
            <a:ext cx="3657600" cy="147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solidFill>
                  <a:srgbClr val="003D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Event selection: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●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At least one PV</a:t>
            </a:r>
            <a:endParaRPr lang="en-US" altLang="zh-CN" sz="2400" b="1" baseline="320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11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●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Remove</a:t>
            </a:r>
            <a:r>
              <a:rPr lang="en-US" altLang="zh-CN" sz="24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Clones </a:t>
            </a:r>
          </a:p>
        </p:txBody>
      </p:sp>
      <p:pic>
        <p:nvPicPr>
          <p:cNvPr id="983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713" y="1417638"/>
            <a:ext cx="5445125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8310" name="Rectangle 3"/>
          <p:cNvSpPr>
            <a:spLocks/>
          </p:cNvSpPr>
          <p:nvPr/>
        </p:nvSpPr>
        <p:spPr bwMode="auto">
          <a:xfrm>
            <a:off x="3668713" y="4922838"/>
            <a:ext cx="6161087" cy="1981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13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➢</a:t>
            </a:r>
            <a:r>
              <a:rPr lang="en-US" altLang="zh-CN" b="1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mass resolution (σ): </a:t>
            </a:r>
            <a:r>
              <a:rPr lang="en-US" altLang="zh-CN" sz="28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11.1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±0.4 MeV/c</a:t>
            </a:r>
            <a:r>
              <a:rPr lang="en-US" altLang="zh-CN" sz="28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hangingPunct="0">
              <a:lnSpc>
                <a:spcPct val="13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➢ S/B in 3σ range: </a:t>
            </a:r>
            <a:r>
              <a:rPr lang="en-US" altLang="zh-CN" sz="2800" b="1">
                <a:solidFill>
                  <a:srgbClr val="2E6FF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17.6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±2.3</a:t>
            </a:r>
          </a:p>
          <a:p>
            <a:pPr hangingPunct="0">
              <a:lnSpc>
                <a:spcPct val="13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➢ 5 pb</a:t>
            </a:r>
            <a:r>
              <a:rPr lang="en-US" altLang="zh-CN" sz="28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-1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@ 7 TeV: ~ </a:t>
            </a:r>
            <a:r>
              <a:rPr lang="en-US" altLang="zh-CN" sz="2800" b="1">
                <a:solidFill>
                  <a:srgbClr val="FE703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3.2 × 10</a:t>
            </a:r>
            <a:r>
              <a:rPr lang="en-US" altLang="zh-CN" sz="2800" b="1" baseline="32000">
                <a:solidFill>
                  <a:srgbClr val="FE703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</a:t>
            </a:r>
            <a:r>
              <a:rPr lang="en-US" altLang="zh-CN" sz="28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J/ψ rec.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620713" y="198438"/>
            <a:ext cx="9069387" cy="685800"/>
          </a:xfrm>
          <a:prstGeom prst="rect">
            <a:avLst/>
          </a:prstGeom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4400" b="1" dirty="0">
                <a:latin typeface="Comic Sans MS" charset="0"/>
                <a:cs typeface="+mj-cs"/>
                <a:sym typeface="Comic Sans MS" charset="0"/>
              </a:rPr>
              <a:t>J/</a:t>
            </a:r>
            <a:r>
              <a:rPr lang="en-US" altLang="zh-CN" sz="4400" b="1" dirty="0">
                <a:latin typeface="Comic Sans MS" charset="0"/>
                <a:cs typeface="+mj-cs"/>
                <a:sym typeface="Symbol"/>
              </a:rPr>
              <a:t></a:t>
            </a:r>
            <a:r>
              <a:rPr lang="zh-CN" altLang="en-US" sz="4400" b="1" dirty="0">
                <a:latin typeface="Comic Sans MS" charset="0"/>
                <a:cs typeface="+mj-cs"/>
                <a:sym typeface="Symbol"/>
              </a:rPr>
              <a:t> </a:t>
            </a:r>
            <a:r>
              <a:rPr lang="en-US" altLang="zh-CN" sz="4400" b="1" dirty="0">
                <a:latin typeface="Comic Sans MS" charset="0"/>
                <a:cs typeface="+mj-cs"/>
                <a:sym typeface="Symbol"/>
              </a:rPr>
              <a:t>Selection (MC)</a:t>
            </a:r>
            <a:endParaRPr lang="zh-CN" altLang="en-US" sz="4400" b="1" dirty="0">
              <a:latin typeface="Comic Sans MS" charset="0"/>
              <a:cs typeface="+mj-cs"/>
              <a:sym typeface="Comic Sans MS" charset="0"/>
            </a:endParaRPr>
          </a:p>
        </p:txBody>
      </p:sp>
      <p:sp>
        <p:nvSpPr>
          <p:cNvPr id="9831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7707313" y="6980238"/>
            <a:ext cx="2346325" cy="51911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5841BC7-08E7-4008-9CDA-8A3EA85A2912}" type="slidenum">
              <a:rPr lang="en-GB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GB" altLang="zh-CN" smtClean="0">
              <a:latin typeface="Times New Roman" pitchFamily="18" charset="0"/>
            </a:endParaRPr>
          </a:p>
        </p:txBody>
      </p:sp>
      <p:pic>
        <p:nvPicPr>
          <p:cNvPr id="98313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5040313" y="1112838"/>
          <a:ext cx="2544762" cy="407987"/>
        </p:xfrm>
        <a:graphic>
          <a:graphicData uri="http://schemas.openxmlformats.org/presentationml/2006/ole">
            <p:oleObj spid="_x0000_s98305" name="公式" r:id="rId7" imgW="126972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1" name="Group 6"/>
          <p:cNvGrpSpPr>
            <a:grpSpLocks noChangeAspect="1"/>
          </p:cNvGrpSpPr>
          <p:nvPr/>
        </p:nvGrpSpPr>
        <p:grpSpPr bwMode="auto">
          <a:xfrm>
            <a:off x="198438" y="5532438"/>
            <a:ext cx="3470275" cy="1873250"/>
            <a:chOff x="2064" y="514"/>
            <a:chExt cx="3515" cy="1897"/>
          </a:xfrm>
        </p:grpSpPr>
        <p:sp>
          <p:nvSpPr>
            <p:cNvPr id="45075" name="Line 7"/>
            <p:cNvSpPr>
              <a:spLocks noChangeAspect="1" noChangeShapeType="1"/>
            </p:cNvSpPr>
            <p:nvPr/>
          </p:nvSpPr>
          <p:spPr bwMode="auto">
            <a:xfrm>
              <a:off x="2064" y="1920"/>
              <a:ext cx="35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6" name="Text Box 8"/>
            <p:cNvSpPr txBox="1">
              <a:spLocks noChangeAspect="1" noChangeArrowheads="1"/>
            </p:cNvSpPr>
            <p:nvPr/>
          </p:nvSpPr>
          <p:spPr bwMode="auto">
            <a:xfrm>
              <a:off x="4105" y="514"/>
              <a:ext cx="45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0">
                <a:lnSpc>
                  <a:spcPct val="102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altLang="zh-CN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fr-FR" altLang="zh-CN" baseline="33000">
                  <a:solidFill>
                    <a:srgbClr val="000000"/>
                  </a:solidFill>
                  <a:ea typeface="MS PGothic" pitchFamily="34" charset="-128"/>
                </a:rPr>
                <a:t>+</a:t>
              </a:r>
            </a:p>
          </p:txBody>
        </p:sp>
        <p:sp>
          <p:nvSpPr>
            <p:cNvPr id="45077" name="AutoShape 9"/>
            <p:cNvSpPr>
              <a:spLocks noChangeAspect="1" noChangeArrowheads="1"/>
            </p:cNvSpPr>
            <p:nvPr/>
          </p:nvSpPr>
          <p:spPr bwMode="auto">
            <a:xfrm>
              <a:off x="2744" y="1806"/>
              <a:ext cx="227" cy="227"/>
            </a:xfrm>
            <a:prstGeom prst="irregularSeal2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zh-CN" altLang="en-US">
                <a:ea typeface="DejaVu Sans"/>
              </a:endParaRPr>
            </a:p>
          </p:txBody>
        </p:sp>
        <p:sp>
          <p:nvSpPr>
            <p:cNvPr id="45078" name="Text Box 10"/>
            <p:cNvSpPr txBox="1">
              <a:spLocks noChangeAspect="1" noChangeArrowheads="1"/>
            </p:cNvSpPr>
            <p:nvPr/>
          </p:nvSpPr>
          <p:spPr bwMode="auto">
            <a:xfrm>
              <a:off x="2140" y="2033"/>
              <a:ext cx="1964" cy="3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fr-FR" altLang="zh-CN">
                  <a:solidFill>
                    <a:srgbClr val="000000"/>
                  </a:solidFill>
                  <a:ea typeface="MS PGothic" pitchFamily="34" charset="-128"/>
                </a:rPr>
                <a:t>Primary vertex</a:t>
              </a:r>
            </a:p>
          </p:txBody>
        </p:sp>
        <p:sp>
          <p:nvSpPr>
            <p:cNvPr id="45079" name="Line 11"/>
            <p:cNvSpPr>
              <a:spLocks noChangeAspect="1" noChangeShapeType="1"/>
            </p:cNvSpPr>
            <p:nvPr/>
          </p:nvSpPr>
          <p:spPr bwMode="auto">
            <a:xfrm flipV="1">
              <a:off x="2857" y="1239"/>
              <a:ext cx="454" cy="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0" name="Line 12"/>
            <p:cNvSpPr>
              <a:spLocks noChangeAspect="1" noChangeShapeType="1"/>
            </p:cNvSpPr>
            <p:nvPr/>
          </p:nvSpPr>
          <p:spPr bwMode="auto">
            <a:xfrm>
              <a:off x="2857" y="1920"/>
              <a:ext cx="907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1" name="Line 13"/>
            <p:cNvSpPr>
              <a:spLocks noChangeAspect="1" noChangeShapeType="1"/>
            </p:cNvSpPr>
            <p:nvPr/>
          </p:nvSpPr>
          <p:spPr bwMode="auto">
            <a:xfrm flipV="1">
              <a:off x="2857" y="1352"/>
              <a:ext cx="907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2" name="Line 14"/>
            <p:cNvSpPr>
              <a:spLocks noChangeAspect="1" noChangeShapeType="1"/>
            </p:cNvSpPr>
            <p:nvPr/>
          </p:nvSpPr>
          <p:spPr bwMode="auto">
            <a:xfrm flipV="1">
              <a:off x="3765" y="672"/>
              <a:ext cx="340" cy="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3" name="Line 15"/>
            <p:cNvSpPr>
              <a:spLocks noChangeAspect="1" noChangeShapeType="1"/>
            </p:cNvSpPr>
            <p:nvPr/>
          </p:nvSpPr>
          <p:spPr bwMode="auto">
            <a:xfrm flipV="1">
              <a:off x="3765" y="1125"/>
              <a:ext cx="794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4" name="Text Box 16"/>
            <p:cNvSpPr txBox="1">
              <a:spLocks noChangeAspect="1" noChangeArrowheads="1"/>
            </p:cNvSpPr>
            <p:nvPr/>
          </p:nvSpPr>
          <p:spPr bwMode="auto">
            <a:xfrm>
              <a:off x="4536" y="968"/>
              <a:ext cx="45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0">
                <a:lnSpc>
                  <a:spcPct val="102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altLang="zh-CN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fr-FR" altLang="zh-CN" baseline="33000">
                  <a:solidFill>
                    <a:srgbClr val="000000"/>
                  </a:solidFill>
                  <a:ea typeface="MS PGothic" pitchFamily="34" charset="-128"/>
                </a:rPr>
                <a:t>-</a:t>
              </a:r>
            </a:p>
          </p:txBody>
        </p:sp>
        <p:sp>
          <p:nvSpPr>
            <p:cNvPr id="45085" name="Line 17"/>
            <p:cNvSpPr>
              <a:spLocks noChangeAspect="1" noChangeShapeType="1"/>
            </p:cNvSpPr>
            <p:nvPr/>
          </p:nvSpPr>
          <p:spPr bwMode="auto">
            <a:xfrm>
              <a:off x="3765" y="1353"/>
              <a:ext cx="1134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6" name="Line 18"/>
            <p:cNvSpPr>
              <a:spLocks noChangeAspect="1" noChangeShapeType="1"/>
            </p:cNvSpPr>
            <p:nvPr/>
          </p:nvSpPr>
          <p:spPr bwMode="auto">
            <a:xfrm>
              <a:off x="3765" y="1126"/>
              <a:ext cx="1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7" name="Text Box 19"/>
            <p:cNvSpPr txBox="1">
              <a:spLocks noChangeAspect="1" noChangeArrowheads="1"/>
            </p:cNvSpPr>
            <p:nvPr/>
          </p:nvSpPr>
          <p:spPr bwMode="auto">
            <a:xfrm>
              <a:off x="3138" y="1588"/>
              <a:ext cx="63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altLang="zh-CN">
                  <a:solidFill>
                    <a:srgbClr val="000000"/>
                  </a:solidFill>
                  <a:ea typeface="MS PGothic" pitchFamily="34" charset="-128"/>
                </a:rPr>
                <a:t>dz</a:t>
              </a:r>
            </a:p>
          </p:txBody>
        </p:sp>
      </p:grpSp>
      <p:pic>
        <p:nvPicPr>
          <p:cNvPr id="4506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9513" y="1874838"/>
            <a:ext cx="70104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3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12D44B-1CC3-4F6F-973C-7565D254C84B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2946400" y="6065838"/>
            <a:ext cx="7134225" cy="731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Long tail due to association of  wrong primary vertex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996600"/>
                </a:solidFill>
                <a:latin typeface="Times New Roman" pitchFamily="18" charset="0"/>
                <a:ea typeface="MS PGothic" pitchFamily="34" charset="-128"/>
              </a:rPr>
              <a:t>[Measure </a:t>
            </a:r>
            <a:r>
              <a:rPr lang="fr-FR" altLang="zh-CN" sz="2200">
                <a:solidFill>
                  <a:srgbClr val="996600"/>
                </a:solidFill>
                <a:latin typeface="Times New Roman" pitchFamily="18" charset="0"/>
                <a:ea typeface="MS PGothic" pitchFamily="34" charset="-128"/>
              </a:rPr>
              <a:t>using  the J/</a:t>
            </a:r>
            <a:r>
              <a:rPr lang="fr-FR" altLang="zh-CN" sz="2200">
                <a:solidFill>
                  <a:srgbClr val="996600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</a:t>
            </a:r>
            <a:r>
              <a:rPr lang="fr-FR" altLang="zh-CN" sz="2200">
                <a:solidFill>
                  <a:srgbClr val="996600"/>
                </a:solidFill>
                <a:latin typeface="Times New Roman" pitchFamily="18" charset="0"/>
                <a:ea typeface="MS PGothic" pitchFamily="34" charset="-128"/>
              </a:rPr>
              <a:t> vertex and the PV in different event]</a:t>
            </a:r>
            <a:r>
              <a:rPr lang="fr-FR" altLang="zh-CN" sz="2000">
                <a:solidFill>
                  <a:srgbClr val="996600"/>
                </a:solidFill>
                <a:latin typeface="Times New Roman" pitchFamily="18" charset="0"/>
                <a:ea typeface="MS PGothic" pitchFamily="34" charset="-128"/>
              </a:rPr>
              <a:t> </a:t>
            </a:r>
            <a:endParaRPr lang="en-US" altLang="zh-CN" sz="2900">
              <a:solidFill>
                <a:srgbClr val="996600"/>
              </a:solidFill>
              <a:ea typeface="DejaVu Sans"/>
            </a:endParaRP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8164513" y="3322638"/>
            <a:ext cx="1679575" cy="731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J/</a:t>
            </a: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</a:t>
            </a: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 from b Exponential </a:t>
            </a: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163513" y="4465638"/>
            <a:ext cx="2438400" cy="1046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Prompt background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996600"/>
                </a:solidFill>
                <a:latin typeface="Times New Roman" pitchFamily="18" charset="0"/>
                <a:ea typeface="MS PGothic" pitchFamily="34" charset="-128"/>
              </a:rPr>
              <a:t>[extract from 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996600"/>
                </a:solidFill>
                <a:latin typeface="Times New Roman" pitchFamily="18" charset="0"/>
                <a:ea typeface="MS PGothic" pitchFamily="34" charset="-128"/>
              </a:rPr>
              <a:t>mass sidebands]</a:t>
            </a:r>
          </a:p>
        </p:txBody>
      </p:sp>
      <p:sp>
        <p:nvSpPr>
          <p:cNvPr id="45067" name="Rectangle 9"/>
          <p:cNvSpPr>
            <a:spLocks noChangeArrowheads="1"/>
          </p:cNvSpPr>
          <p:nvPr/>
        </p:nvSpPr>
        <p:spPr bwMode="auto">
          <a:xfrm>
            <a:off x="168275" y="2940050"/>
            <a:ext cx="1763713" cy="1046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Prompt component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Gaussian </a:t>
            </a:r>
          </a:p>
        </p:txBody>
      </p:sp>
      <p:sp>
        <p:nvSpPr>
          <p:cNvPr id="45068" name="Text Box 10"/>
          <p:cNvSpPr txBox="1">
            <a:spLocks noChangeArrowheads="1"/>
          </p:cNvSpPr>
          <p:nvPr/>
        </p:nvSpPr>
        <p:spPr bwMode="auto">
          <a:xfrm>
            <a:off x="420688" y="1265238"/>
            <a:ext cx="44291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latin typeface="Comic Sans MS" pitchFamily="66" charset="0"/>
                <a:ea typeface="MS PGothic" pitchFamily="34" charset="-128"/>
              </a:rPr>
              <a:t>Four components to the t distribution</a:t>
            </a:r>
          </a:p>
        </p:txBody>
      </p:sp>
      <p:sp>
        <p:nvSpPr>
          <p:cNvPr id="45069" name="Line 11"/>
          <p:cNvSpPr>
            <a:spLocks noChangeShapeType="1"/>
          </p:cNvSpPr>
          <p:nvPr/>
        </p:nvSpPr>
        <p:spPr bwMode="auto">
          <a:xfrm flipH="1">
            <a:off x="6183313" y="3627438"/>
            <a:ext cx="1989137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zh-CN" altLang="en-US"/>
          </a:p>
        </p:txBody>
      </p:sp>
      <p:sp>
        <p:nvSpPr>
          <p:cNvPr id="45070" name="Line 12"/>
          <p:cNvSpPr>
            <a:spLocks noChangeShapeType="1"/>
          </p:cNvSpPr>
          <p:nvPr/>
        </p:nvSpPr>
        <p:spPr bwMode="auto">
          <a:xfrm>
            <a:off x="1992313" y="3246438"/>
            <a:ext cx="2438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zh-CN" altLang="en-US"/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 flipV="1">
            <a:off x="3363913" y="5207000"/>
            <a:ext cx="80962" cy="858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zh-CN" altLang="en-US"/>
          </a:p>
        </p:txBody>
      </p:sp>
      <p:sp>
        <p:nvSpPr>
          <p:cNvPr id="45072" name="Rectangle 14"/>
          <p:cNvSpPr>
            <a:spLocks noChangeArrowheads="1"/>
          </p:cNvSpPr>
          <p:nvPr/>
        </p:nvSpPr>
        <p:spPr bwMode="auto">
          <a:xfrm>
            <a:off x="503238" y="252413"/>
            <a:ext cx="90741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b="1">
                <a:latin typeface="Comic Sans MS" pitchFamily="66" charset="0"/>
                <a:ea typeface="DejaVu Sans"/>
                <a:sym typeface="Symbol" pitchFamily="18" charset="2"/>
              </a:rPr>
              <a:t>t distribution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649913" y="808038"/>
          <a:ext cx="3200400" cy="1108075"/>
        </p:xfrm>
        <a:graphic>
          <a:graphicData uri="http://schemas.openxmlformats.org/presentationml/2006/ole">
            <p:oleObj spid="_x0000_s45058" name="公式" r:id="rId5" imgW="1320480" imgH="457200" progId="Equation.3">
              <p:embed/>
            </p:oleObj>
          </a:graphicData>
        </a:graphic>
      </p:graphicFrame>
      <p:pic>
        <p:nvPicPr>
          <p:cNvPr id="45073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440113" y="2179638"/>
          <a:ext cx="611187" cy="357187"/>
        </p:xfrm>
        <a:graphic>
          <a:graphicData uri="http://schemas.openxmlformats.org/presentationml/2006/ole">
            <p:oleObj spid="_x0000_s45059" name="公式" r:id="rId8" imgW="304560" imgH="17748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811713" y="2103438"/>
          <a:ext cx="2546350" cy="407987"/>
        </p:xfrm>
        <a:graphic>
          <a:graphicData uri="http://schemas.openxmlformats.org/presentationml/2006/ole">
            <p:oleObj spid="_x0000_s45060" name="公式" r:id="rId9" imgW="1269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Outline</a:t>
            </a:r>
            <a:endParaRPr lang="zh-CN" altLang="en-US" sz="4000" b="1" kern="1200" dirty="0" smtClean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6263" y="1798638"/>
            <a:ext cx="8274050" cy="5307012"/>
          </a:xfrm>
          <a:prstGeom prst="rect">
            <a:avLst/>
          </a:prstGeom>
        </p:spPr>
        <p:txBody>
          <a:bodyPr/>
          <a:lstStyle/>
          <a:p>
            <a:pPr marL="514350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LHCb</a:t>
            </a:r>
            <a:r>
              <a:rPr 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introduction</a:t>
            </a:r>
          </a:p>
          <a:p>
            <a:pPr marL="514350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Status of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LHCb</a:t>
            </a:r>
            <a:r>
              <a:rPr 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Experiment</a:t>
            </a:r>
          </a:p>
          <a:p>
            <a:pPr marL="1257300" lvl="1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Running Summary</a:t>
            </a:r>
          </a:p>
          <a:p>
            <a:pPr marL="1257300" lvl="1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Recent Results</a:t>
            </a:r>
          </a:p>
          <a:p>
            <a:pPr marL="514350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Physics Analysis by </a:t>
            </a:r>
            <a:r>
              <a:rPr lang="en-US" altLang="zh-CN" sz="32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Tsinghua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Group</a:t>
            </a:r>
          </a:p>
          <a:p>
            <a:pPr marL="514350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Summary</a:t>
            </a: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</a:t>
            </a: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28E5EFE-C073-4940-8673-1007FA87E26B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/>
          </p:cNvSpPr>
          <p:nvPr/>
        </p:nvSpPr>
        <p:spPr bwMode="auto">
          <a:xfrm>
            <a:off x="2678113" y="655638"/>
            <a:ext cx="3794125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b="1">
                <a:latin typeface="Comic Sans MS" pitchFamily="66" charset="0"/>
                <a:cs typeface="Times New Roman" pitchFamily="18" charset="0"/>
                <a:sym typeface="Times New Roman" pitchFamily="18" charset="0"/>
              </a:rPr>
              <a:t>Fit Strategy</a:t>
            </a:r>
            <a:endParaRPr lang="en-US" altLang="zh-CN" b="1">
              <a:latin typeface="Comic Sans MS" pitchFamily="66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24930" name="Rectangle 2"/>
          <p:cNvSpPr>
            <a:spLocks/>
          </p:cNvSpPr>
          <p:nvPr/>
        </p:nvSpPr>
        <p:spPr bwMode="auto">
          <a:xfrm>
            <a:off x="620713" y="1665288"/>
            <a:ext cx="9075737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latin typeface="Times New Roman" pitchFamily="18" charset="0"/>
                <a:sym typeface="Times New Roman" pitchFamily="18" charset="0"/>
              </a:rPr>
              <a:t>➢ </a:t>
            </a:r>
            <a:r>
              <a:rPr lang="en-US" altLang="zh-CN" sz="3200" b="1">
                <a:latin typeface="Times New Roman" pitchFamily="18" charset="0"/>
                <a:sym typeface="Times New Roman" pitchFamily="18" charset="0"/>
              </a:rPr>
              <a:t>J/ψ divided into </a:t>
            </a:r>
            <a:r>
              <a:rPr lang="en-US" altLang="zh-CN" sz="3200" b="1">
                <a:solidFill>
                  <a:srgbClr val="0044F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28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bins in phase space</a:t>
            </a:r>
            <a:b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7 bins for 0&lt;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</a:t>
            </a:r>
            <a:r>
              <a:rPr lang="en-US" altLang="zh-CN" sz="3200" b="1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 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&lt;7GeV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 bins for 3&lt;</a:t>
            </a:r>
            <a:r>
              <a:rPr lang="el-GR" altLang="zh-CN" sz="32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η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&lt;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32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➢ For each bin: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☞ Combined mass lifetime fit </a:t>
            </a:r>
            <a:b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to extract prompt J/ψ and J/ψ from b decay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☞ Corrected with efficiency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32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➢ Get the cross section</a:t>
            </a:r>
          </a:p>
        </p:txBody>
      </p:sp>
      <p:sp>
        <p:nvSpPr>
          <p:cNvPr id="124931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12F5934-2538-40F0-B7D1-9A39B37019F7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2493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963" y="1493838"/>
            <a:ext cx="6605587" cy="390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687513" y="350838"/>
            <a:ext cx="6092825" cy="64928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4400" b="1" dirty="0">
                <a:latin typeface="Comic Sans MS" pitchFamily="66" charset="0"/>
                <a:ea typeface="宋体" pitchFamily="2" charset="-122"/>
                <a:cs typeface="+mn-cs"/>
                <a:sym typeface="Comic Sans MS" pitchFamily="66" charset="0"/>
              </a:rPr>
              <a:t>Cross-section Results</a:t>
            </a:r>
            <a:endParaRPr lang="en-US" altLang="zh-CN" sz="4400" b="1" dirty="0">
              <a:latin typeface="+mj-lt"/>
              <a:ea typeface="宋体" pitchFamily="2" charset="-122"/>
              <a:cs typeface="+mn-cs"/>
              <a:sym typeface="Comic Sans MS" pitchFamily="66" charset="0"/>
            </a:endParaRPr>
          </a:p>
        </p:txBody>
      </p:sp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50" y="5856288"/>
            <a:ext cx="5257800" cy="1023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32" name="Rectangle 4"/>
          <p:cNvSpPr>
            <a:spLocks/>
          </p:cNvSpPr>
          <p:nvPr/>
        </p:nvSpPr>
        <p:spPr bwMode="auto">
          <a:xfrm>
            <a:off x="6045200" y="6199188"/>
            <a:ext cx="801688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Input:</a:t>
            </a:r>
          </a:p>
        </p:txBody>
      </p:sp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8188" y="6034088"/>
            <a:ext cx="2825750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00375" y="3932238"/>
          <a:ext cx="2555875" cy="630237"/>
        </p:xfrm>
        <a:graphic>
          <a:graphicData uri="http://schemas.openxmlformats.org/presentationml/2006/ole">
            <p:oleObj spid="_x0000_s26626" name="公式" r:id="rId7" imgW="927000" imgH="228600" progId="Equation.3">
              <p:embed/>
            </p:oleObj>
          </a:graphicData>
        </a:graphic>
      </p:graphicFrame>
      <p:sp>
        <p:nvSpPr>
          <p:cNvPr id="2663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7554913" y="6980238"/>
            <a:ext cx="2346325" cy="51911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C0819C-A4BB-4DF0-9364-5EB021AC95AA}" type="slidenum">
              <a:rPr lang="en-GB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21</a:t>
            </a:fld>
            <a:endParaRPr lang="en-GB" altLang="zh-CN" smtClean="0">
              <a:latin typeface="Times New Roman" pitchFamily="18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059113" y="2179638"/>
          <a:ext cx="2451100" cy="560387"/>
        </p:xfrm>
        <a:graphic>
          <a:graphicData uri="http://schemas.openxmlformats.org/presentationml/2006/ole">
            <p:oleObj spid="_x0000_s26627" name="公式" r:id="rId8" imgW="888840" imgH="203040" progId="Equation.3">
              <p:embed/>
            </p:oleObj>
          </a:graphicData>
        </a:graphic>
      </p:graphicFrame>
      <p:pic>
        <p:nvPicPr>
          <p:cNvPr id="26635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694363" y="1238250"/>
          <a:ext cx="2546350" cy="407988"/>
        </p:xfrm>
        <a:graphic>
          <a:graphicData uri="http://schemas.openxmlformats.org/presentationml/2006/ole">
            <p:oleObj spid="_x0000_s26628" name="公式" r:id="rId11" imgW="126972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/>
          </p:cNvSpPr>
          <p:nvPr/>
        </p:nvSpPr>
        <p:spPr bwMode="auto">
          <a:xfrm>
            <a:off x="2906713" y="350838"/>
            <a:ext cx="4527550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b="1">
                <a:latin typeface="Comic Sans MS" pitchFamily="66" charset="0"/>
                <a:sym typeface="Comic Sans MS" pitchFamily="66" charset="0"/>
              </a:rPr>
              <a:t>Error Estimation</a:t>
            </a:r>
          </a:p>
        </p:txBody>
      </p:sp>
      <p:sp>
        <p:nvSpPr>
          <p:cNvPr id="130050" name="Rectangle 2"/>
          <p:cNvSpPr>
            <a:spLocks/>
          </p:cNvSpPr>
          <p:nvPr/>
        </p:nvSpPr>
        <p:spPr bwMode="auto">
          <a:xfrm>
            <a:off x="315913" y="1574800"/>
            <a:ext cx="9448800" cy="4872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latin typeface="Times New Roman" pitchFamily="18" charset="0"/>
                <a:sym typeface="Times New Roman" pitchFamily="18" charset="0"/>
              </a:rPr>
              <a:t>➣</a:t>
            </a:r>
            <a:r>
              <a:rPr lang="en-US" altLang="zh-CN" sz="23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800" b="1">
                <a:solidFill>
                  <a:srgbClr val="AE0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Statistical error &lt;10%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per Pt and η bin with 5 pb</a:t>
            </a:r>
            <a:r>
              <a:rPr lang="en-US" altLang="zh-CN" sz="2800" b="1" baseline="3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-1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@ 7 TeV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28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➣ Error on </a:t>
            </a:r>
            <a:r>
              <a:rPr lang="en-US" altLang="zh-CN" sz="2800" b="1">
                <a:solidFill>
                  <a:srgbClr val="FF27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luminosity: ~10%</a:t>
            </a:r>
            <a:endParaRPr lang="en-US" altLang="zh-CN" sz="28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28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➣ Error on </a:t>
            </a:r>
            <a:r>
              <a:rPr lang="en-US" altLang="zh-CN" sz="2800" b="1">
                <a:solidFill>
                  <a:srgbClr val="FF530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Br(b-&gt;J/ψX): ~9%</a:t>
            </a:r>
            <a:endParaRPr lang="en-US" altLang="zh-CN" sz="28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28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➣ Error on </a:t>
            </a:r>
            <a:r>
              <a:rPr lang="en-US" altLang="zh-CN" sz="2800" b="1">
                <a:solidFill>
                  <a:srgbClr val="C971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fit: ~ 2%</a:t>
            </a:r>
            <a:endParaRPr lang="en-US" altLang="zh-CN" sz="28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2800" b="1">
              <a:latin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➣ Need real data to understand tracking, muon PID, </a:t>
            </a:r>
            <a:br>
              <a:rPr lang="en-US" altLang="zh-CN" sz="2800" b="1">
                <a:latin typeface="Times New Roman" pitchFamily="18" charset="0"/>
                <a:sym typeface="Times New Roman" pitchFamily="18" charset="0"/>
              </a:rPr>
            </a:b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     vertexing, etc.</a:t>
            </a:r>
          </a:p>
        </p:txBody>
      </p:sp>
      <p:sp>
        <p:nvSpPr>
          <p:cNvPr id="130051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2B2F9C4-226F-4965-AAD2-9598C3185D7A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3005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zh-CN" altLang="en-US" smtClean="0"/>
          </a:p>
        </p:txBody>
      </p:sp>
      <p:sp>
        <p:nvSpPr>
          <p:cNvPr id="13209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>
              <a:buFont typeface="Times New Roman" pitchFamily="18" charset="0"/>
              <a:buNone/>
            </a:pPr>
            <a:endParaRPr lang="en-US" altLang="zh-CN" sz="4400" i="1" smtClean="0"/>
          </a:p>
          <a:p>
            <a:pPr algn="ctr" eaLnBrk="1">
              <a:buFont typeface="Times New Roman" pitchFamily="18" charset="0"/>
              <a:buNone/>
            </a:pPr>
            <a:r>
              <a:rPr lang="en-US" altLang="zh-CN" sz="4400" i="1" smtClean="0"/>
              <a:t>J/</a:t>
            </a:r>
            <a:r>
              <a:rPr lang="en-US" altLang="zh-CN" sz="4400" i="1" smtClean="0">
                <a:sym typeface="Symbol" pitchFamily="18" charset="2"/>
              </a:rPr>
              <a:t></a:t>
            </a:r>
            <a:r>
              <a:rPr lang="en-US" altLang="zh-CN" sz="4400" smtClean="0"/>
              <a:t>  polarization measurement</a:t>
            </a:r>
            <a:endParaRPr lang="zh-CN" altLang="en-US" sz="4400" smtClean="0"/>
          </a:p>
        </p:txBody>
      </p:sp>
      <p:sp>
        <p:nvSpPr>
          <p:cNvPr id="132099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8257FA-DF29-4892-9AC3-FC777F7647BE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23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3210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组合 11"/>
          <p:cNvGrpSpPr>
            <a:grpSpLocks/>
          </p:cNvGrpSpPr>
          <p:nvPr/>
        </p:nvGrpSpPr>
        <p:grpSpPr bwMode="auto">
          <a:xfrm>
            <a:off x="3744913" y="2187575"/>
            <a:ext cx="5956300" cy="3573463"/>
            <a:chOff x="3744912" y="1951037"/>
            <a:chExt cx="5955838" cy="3573128"/>
          </a:xfrm>
        </p:grpSpPr>
        <p:pic>
          <p:nvPicPr>
            <p:cNvPr id="13415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912" y="1951037"/>
              <a:ext cx="5955838" cy="3573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4155" name="Rectangle 4"/>
            <p:cNvSpPr>
              <a:spLocks/>
            </p:cNvSpPr>
            <p:nvPr/>
          </p:nvSpPr>
          <p:spPr bwMode="auto">
            <a:xfrm>
              <a:off x="4184532" y="2118677"/>
              <a:ext cx="2303580" cy="1299319"/>
            </a:xfrm>
            <a:prstGeom prst="rect">
              <a:avLst/>
            </a:prstGeom>
            <a:noFill/>
            <a:ln w="25400">
              <a:solidFill>
                <a:srgbClr val="AE00F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zh-CN" altLang="en-US">
                <a:ea typeface="DejaVu Sans"/>
              </a:endParaRPr>
            </a:p>
          </p:txBody>
        </p:sp>
        <p:sp>
          <p:nvSpPr>
            <p:cNvPr id="134156" name="Rectangle 5"/>
            <p:cNvSpPr>
              <a:spLocks/>
            </p:cNvSpPr>
            <p:nvPr/>
          </p:nvSpPr>
          <p:spPr bwMode="auto">
            <a:xfrm>
              <a:off x="7173912" y="3856037"/>
              <a:ext cx="2323269" cy="1299319"/>
            </a:xfrm>
            <a:prstGeom prst="rect">
              <a:avLst/>
            </a:prstGeom>
            <a:noFill/>
            <a:ln w="25400">
              <a:solidFill>
                <a:srgbClr val="AE00F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zh-CN" altLang="en-US">
                <a:ea typeface="DejaVu Sans"/>
              </a:endParaRPr>
            </a:p>
          </p:txBody>
        </p:sp>
      </p:grpSp>
      <p:sp>
        <p:nvSpPr>
          <p:cNvPr id="38918" name="Rectangle 6"/>
          <p:cNvSpPr>
            <a:spLocks/>
          </p:cNvSpPr>
          <p:nvPr/>
        </p:nvSpPr>
        <p:spPr bwMode="auto">
          <a:xfrm>
            <a:off x="76200" y="5913438"/>
            <a:ext cx="9917113" cy="1371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hangingPunct="0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2800" b="1" dirty="0">
                <a:solidFill>
                  <a:schemeClr val="accent6"/>
                </a:solidFill>
                <a:latin typeface="Times New Roman" charset="0"/>
                <a:cs typeface="+mn-cs"/>
                <a:sym typeface="Times New Roman" charset="0"/>
              </a:rPr>
              <a:t>➣ </a:t>
            </a:r>
            <a:r>
              <a:rPr lang="en-US" altLang="zh-CN" sz="2800" b="1" dirty="0" err="1">
                <a:solidFill>
                  <a:schemeClr val="accent6"/>
                </a:solidFill>
                <a:latin typeface="Times New Roman" charset="0"/>
                <a:cs typeface="+mn-cs"/>
                <a:sym typeface="Times New Roman" charset="0"/>
              </a:rPr>
              <a:t>LHCb</a:t>
            </a:r>
            <a:r>
              <a:rPr lang="en-US" altLang="zh-CN" sz="2800" b="1" dirty="0">
                <a:solidFill>
                  <a:schemeClr val="accent6"/>
                </a:solidFill>
                <a:latin typeface="Times New Roman" charset="0"/>
                <a:cs typeface="+mn-cs"/>
                <a:sym typeface="Times New Roman" charset="0"/>
              </a:rPr>
              <a:t> geometry induces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cs typeface="+mn-cs"/>
                <a:sym typeface="Times New Roman" charset="0"/>
              </a:rPr>
              <a:t>fake J/ψ 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cs typeface="+mn-cs"/>
                <a:sym typeface="Times New Roman" charset="0"/>
              </a:rPr>
              <a:t>polarization</a:t>
            </a:r>
            <a:endParaRPr lang="en-US" altLang="zh-CN" sz="2800" b="1" dirty="0">
              <a:solidFill>
                <a:schemeClr val="accent6"/>
              </a:solidFill>
              <a:latin typeface="Times New Roman" charset="0"/>
              <a:cs typeface="+mn-cs"/>
              <a:sym typeface="Times New Roman" charset="0"/>
            </a:endParaRPr>
          </a:p>
          <a:p>
            <a:pPr hangingPunct="0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zh-CN" sz="2800" b="1" dirty="0">
              <a:solidFill>
                <a:schemeClr val="accent6"/>
              </a:solidFill>
              <a:latin typeface="Times New Roman" charset="0"/>
              <a:cs typeface="+mn-cs"/>
              <a:sym typeface="Times New Roman" charset="0"/>
            </a:endParaRPr>
          </a:p>
          <a:p>
            <a:pPr hangingPunct="0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2800" b="1" dirty="0">
                <a:solidFill>
                  <a:schemeClr val="accent6"/>
                </a:solidFill>
                <a:latin typeface="Times New Roman" charset="0"/>
                <a:cs typeface="+mn-cs"/>
                <a:sym typeface="Times New Roman" charset="0"/>
              </a:rPr>
              <a:t>➣ </a:t>
            </a:r>
            <a:r>
              <a:rPr lang="en-US" altLang="zh-CN" sz="2800" b="1" dirty="0">
                <a:solidFill>
                  <a:schemeClr val="accent6"/>
                </a:solidFill>
                <a:latin typeface="Times New Roman" charset="0"/>
                <a:cs typeface="+mn-cs"/>
                <a:sym typeface="Times New Roman" charset="0"/>
              </a:rPr>
              <a:t>Reconstruction </a:t>
            </a:r>
            <a:r>
              <a:rPr lang="en-US" altLang="zh-CN" sz="2800" b="1" dirty="0">
                <a:solidFill>
                  <a:schemeClr val="accent6"/>
                </a:solidFill>
                <a:latin typeface="Times New Roman" charset="0"/>
                <a:cs typeface="+mn-cs"/>
                <a:sym typeface="Times New Roman" charset="0"/>
              </a:rPr>
              <a:t>efficiency also depends on polarization </a:t>
            </a:r>
          </a:p>
        </p:txBody>
      </p:sp>
      <p:sp>
        <p:nvSpPr>
          <p:cNvPr id="134147" name="Rectangle 7"/>
          <p:cNvSpPr>
            <a:spLocks/>
          </p:cNvSpPr>
          <p:nvPr/>
        </p:nvSpPr>
        <p:spPr bwMode="auto">
          <a:xfrm>
            <a:off x="1454150" y="198438"/>
            <a:ext cx="6557963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b="1">
                <a:latin typeface="Comic Sans MS" pitchFamily="66" charset="0"/>
                <a:sym typeface="Comic Sans MS" pitchFamily="66" charset="0"/>
              </a:rPr>
              <a:t>Polarization Dependence</a:t>
            </a:r>
          </a:p>
        </p:txBody>
      </p:sp>
      <p:pic>
        <p:nvPicPr>
          <p:cNvPr id="1341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4084638"/>
            <a:ext cx="2312987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4149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A22B8EB-C040-4709-BF62-1017C44E3CAF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3415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4113" y="2027238"/>
            <a:ext cx="205105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4153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113" y="960438"/>
            <a:ext cx="8575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/>
          </p:cNvSpPr>
          <p:nvPr/>
        </p:nvSpPr>
        <p:spPr bwMode="auto">
          <a:xfrm>
            <a:off x="2017713" y="350838"/>
            <a:ext cx="5846762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b="1">
                <a:latin typeface="Comic Sans MS" pitchFamily="66" charset="0"/>
                <a:sym typeface="Comic Sans MS" pitchFamily="66" charset="0"/>
              </a:rPr>
              <a:t>Measurment strategy</a:t>
            </a:r>
            <a:endParaRPr lang="en-US" altLang="zh-CN" b="1"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36194" name="Rectangle 2"/>
          <p:cNvSpPr>
            <a:spLocks/>
          </p:cNvSpPr>
          <p:nvPr/>
        </p:nvSpPr>
        <p:spPr bwMode="auto">
          <a:xfrm>
            <a:off x="1001713" y="1341438"/>
            <a:ext cx="8153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13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done in </a:t>
            </a:r>
            <a:r>
              <a:rPr lang="en-US" altLang="zh-CN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28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bins of different phase space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7 bins for 0&lt;</a:t>
            </a:r>
            <a:r>
              <a:rPr lang="en-US" altLang="zh-CN" sz="2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</a:t>
            </a:r>
            <a:r>
              <a:rPr lang="en-US" altLang="zh-CN" sz="2800" b="1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&lt;7GeV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 bins for 3&lt;</a:t>
            </a:r>
            <a:r>
              <a:rPr lang="el-GR" altLang="zh-CN" sz="2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η</a:t>
            </a:r>
            <a:r>
              <a:rPr lang="en-US" altLang="zh-CN" sz="2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&lt;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</a:t>
            </a:r>
          </a:p>
          <a:p>
            <a:pPr hangingPunct="0">
              <a:lnSpc>
                <a:spcPct val="13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Acceptance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vs. </a:t>
            </a:r>
            <a:r>
              <a:rPr lang="en-US" altLang="zh-CN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cos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at each bin estimated by MC</a:t>
            </a:r>
            <a:endParaRPr lang="en-US" altLang="zh-CN" sz="2800" b="1">
              <a:solidFill>
                <a:srgbClr val="A8184B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13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800" b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3-D </a:t>
            </a: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combined fit in </a:t>
            </a:r>
            <a:r>
              <a:rPr lang="en-US" altLang="zh-CN" sz="2800" b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t</a:t>
            </a:r>
            <a:r>
              <a:rPr lang="en-US" altLang="zh-CN" sz="2800" b="1" baseline="-6000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z</a:t>
            </a:r>
            <a:r>
              <a:rPr lang="en-US" altLang="zh-CN" sz="2800" b="1">
                <a:solidFill>
                  <a:srgbClr val="0044FE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en-US" altLang="zh-CN" sz="2800" b="1">
                <a:solidFill>
                  <a:schemeClr val="accent2"/>
                </a:solidFill>
                <a:latin typeface="Times New Roman" pitchFamily="18" charset="0"/>
                <a:sym typeface="Times New Roman" pitchFamily="18" charset="0"/>
              </a:rPr>
              <a:t>cosθ</a:t>
            </a:r>
            <a:r>
              <a:rPr lang="en-US" altLang="zh-CN" sz="2800" b="1">
                <a:latin typeface="Times New Roman" pitchFamily="18" charset="0"/>
                <a:sym typeface="Times New Roman" pitchFamily="18" charset="0"/>
              </a:rPr>
              <a:t> and </a:t>
            </a:r>
            <a:r>
              <a:rPr lang="en-US" altLang="zh-CN" sz="28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CN" sz="2800" b="1" baseline="30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J/</a:t>
            </a:r>
            <a:endParaRPr lang="en-US" altLang="zh-CN" sz="2800" b="1" baseline="30000">
              <a:solidFill>
                <a:schemeClr val="accent2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36195" name="矩形 6"/>
          <p:cNvSpPr>
            <a:spLocks noChangeArrowheads="1"/>
          </p:cNvSpPr>
          <p:nvPr/>
        </p:nvSpPr>
        <p:spPr bwMode="auto">
          <a:xfrm>
            <a:off x="1001713" y="5227638"/>
            <a:ext cx="79248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 b="1">
                <a:latin typeface="Comic Sans MS" pitchFamily="66" charset="0"/>
                <a:ea typeface="DejaVu Sans"/>
                <a:sym typeface="Symbol" pitchFamily="18" charset="2"/>
              </a:rPr>
              <a:t>Results of polarization is finalizing(MC), notes in preparation</a:t>
            </a: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7C10E5-CB71-4BD9-94BE-EF3C2F8AE006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25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36197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/>
          </p:cNvSpPr>
          <p:nvPr/>
        </p:nvSpPr>
        <p:spPr bwMode="auto">
          <a:xfrm>
            <a:off x="3135313" y="274638"/>
            <a:ext cx="35052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b="1" i="1">
                <a:latin typeface="Comic Sans MS" pitchFamily="66" charset="0"/>
                <a:sym typeface="Comic Sans MS" pitchFamily="66" charset="0"/>
              </a:rPr>
              <a:t>B</a:t>
            </a:r>
            <a:r>
              <a:rPr lang="en-US" altLang="zh-CN" sz="4400" b="1" i="1" baseline="-25000">
                <a:latin typeface="Comic Sans MS" pitchFamily="66" charset="0"/>
                <a:sym typeface="Comic Sans MS" pitchFamily="66" charset="0"/>
              </a:rPr>
              <a:t>c</a:t>
            </a:r>
            <a:r>
              <a:rPr lang="en-US" altLang="zh-CN" sz="4400" b="1">
                <a:latin typeface="Comic Sans MS" pitchFamily="66" charset="0"/>
                <a:sym typeface="Comic Sans MS" pitchFamily="66" charset="0"/>
              </a:rPr>
              <a:t> Physics</a:t>
            </a:r>
          </a:p>
        </p:txBody>
      </p:sp>
      <p:sp>
        <p:nvSpPr>
          <p:cNvPr id="138242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E15FFE3-31AE-4A75-AE18-D4794A60ADF3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26</a:t>
            </a:fld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38243" name="TextBox 6"/>
          <p:cNvSpPr txBox="1">
            <a:spLocks noChangeArrowheads="1"/>
          </p:cNvSpPr>
          <p:nvPr/>
        </p:nvSpPr>
        <p:spPr bwMode="auto">
          <a:xfrm>
            <a:off x="1763713" y="6751638"/>
            <a:ext cx="6324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>
                <a:solidFill>
                  <a:srgbClr val="0070C0"/>
                </a:solidFill>
                <a:ea typeface="DejaVu Sans"/>
              </a:rPr>
              <a:t>Study of </a:t>
            </a:r>
            <a:r>
              <a:rPr lang="en-US" altLang="zh-CN" sz="3200" b="1" i="1">
                <a:solidFill>
                  <a:srgbClr val="0070C0"/>
                </a:solidFill>
                <a:ea typeface="DejaVu Sans"/>
              </a:rPr>
              <a:t>B</a:t>
            </a:r>
            <a:r>
              <a:rPr lang="en-US" altLang="zh-CN" sz="3200" b="1" i="1" baseline="-25000">
                <a:solidFill>
                  <a:srgbClr val="0070C0"/>
                </a:solidFill>
                <a:ea typeface="DejaVu Sans"/>
              </a:rPr>
              <a:t>c</a:t>
            </a:r>
            <a:r>
              <a:rPr lang="en-US" altLang="zh-CN" sz="3200" b="1">
                <a:solidFill>
                  <a:srgbClr val="0070C0"/>
                </a:solidFill>
                <a:ea typeface="DejaVu Sans"/>
                <a:sym typeface="Symbol" pitchFamily="18" charset="2"/>
              </a:rPr>
              <a:t>→</a:t>
            </a:r>
            <a:r>
              <a:rPr lang="en-US" altLang="zh-CN" sz="3200" b="1" i="1">
                <a:solidFill>
                  <a:srgbClr val="0070C0"/>
                </a:solidFill>
                <a:ea typeface="DejaVu Sans"/>
              </a:rPr>
              <a:t>J/</a:t>
            </a:r>
            <a:r>
              <a:rPr lang="en-US" altLang="zh-CN" sz="3200" b="1" i="1">
                <a:solidFill>
                  <a:srgbClr val="0070C0"/>
                </a:solidFill>
                <a:ea typeface="DejaVu Sans"/>
                <a:sym typeface="Symbol" pitchFamily="18" charset="2"/>
              </a:rPr>
              <a:t></a:t>
            </a:r>
            <a:r>
              <a:rPr lang="el-GR" altLang="zh-CN" sz="3200" b="1" i="1">
                <a:solidFill>
                  <a:srgbClr val="0070C0"/>
                </a:solidFill>
                <a:ea typeface="DejaVu Sans"/>
                <a:sym typeface="Symbol" pitchFamily="18" charset="2"/>
              </a:rPr>
              <a:t>μ</a:t>
            </a:r>
            <a:r>
              <a:rPr lang="en-US" altLang="zh-CN" sz="3200" b="1" i="1">
                <a:solidFill>
                  <a:srgbClr val="0070C0"/>
                </a:solidFill>
                <a:ea typeface="DejaVu Sans"/>
                <a:sym typeface="Symbol" pitchFamily="18" charset="2"/>
              </a:rPr>
              <a:t>X</a:t>
            </a:r>
            <a:r>
              <a:rPr lang="en-US" altLang="zh-CN" sz="3200" b="1">
                <a:solidFill>
                  <a:srgbClr val="0070C0"/>
                </a:solidFill>
                <a:ea typeface="DejaVu Sans"/>
                <a:sym typeface="Symbol" pitchFamily="18" charset="2"/>
              </a:rPr>
              <a:t> </a:t>
            </a:r>
            <a:r>
              <a:rPr lang="en-US" altLang="zh-CN" sz="3200" b="1">
                <a:solidFill>
                  <a:srgbClr val="0070C0"/>
                </a:solidFill>
                <a:ea typeface="DejaVu Sans"/>
              </a:rPr>
              <a:t>is ongoing.</a:t>
            </a:r>
            <a:endParaRPr lang="zh-CN" altLang="en-US" sz="3200" b="1">
              <a:solidFill>
                <a:srgbClr val="0070C0"/>
              </a:solidFill>
              <a:ea typeface="DejaVu Sans"/>
            </a:endParaRPr>
          </a:p>
        </p:txBody>
      </p:sp>
      <p:pic>
        <p:nvPicPr>
          <p:cNvPr id="13824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3" y="4922838"/>
            <a:ext cx="7848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4713" y="1036638"/>
            <a:ext cx="5029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826FAEB-5C73-4A70-B149-EAEA9C30C1D4}" type="slidenum">
              <a:rPr lang="fr-FR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27</a:t>
            </a:fld>
            <a:endParaRPr lang="fr-FR" altLang="zh-CN" smtClean="0">
              <a:latin typeface="Times New Roman" pitchFamily="18" charset="0"/>
            </a:endParaRPr>
          </a:p>
        </p:txBody>
      </p:sp>
      <p:sp>
        <p:nvSpPr>
          <p:cNvPr id="140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b="1" smtClean="0">
                <a:latin typeface="Comic Sans MS" pitchFamily="66" charset="0"/>
              </a:rPr>
              <a:t>Summary</a:t>
            </a:r>
            <a:endParaRPr lang="fr-FR" altLang="zh-CN" b="1" smtClean="0">
              <a:latin typeface="Comic Sans MS" pitchFamily="66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3" y="1646238"/>
            <a:ext cx="8839200" cy="5334000"/>
          </a:xfrm>
        </p:spPr>
        <p:txBody>
          <a:bodyPr tIns="21168"/>
          <a:lstStyle/>
          <a:p>
            <a:pPr marL="431800" indent="-323850" eaLnBrk="1">
              <a:lnSpc>
                <a:spcPts val="3363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b="1" smtClean="0">
                <a:solidFill>
                  <a:srgbClr val="0070C0"/>
                </a:solidFill>
                <a:ea typeface="宋体" charset="-122"/>
              </a:rPr>
              <a:t>LHCb Detector Running successfully</a:t>
            </a:r>
            <a:endParaRPr lang="en-US" altLang="zh-CN" sz="2800" smtClean="0">
              <a:ea typeface="宋体" charset="-122"/>
            </a:endParaRPr>
          </a:p>
          <a:p>
            <a:pPr marL="431800" indent="-323850" eaLnBrk="1">
              <a:lnSpc>
                <a:spcPts val="3363"/>
              </a:lnSpc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smtClean="0">
                <a:solidFill>
                  <a:srgbClr val="FF0000"/>
                </a:solidFill>
                <a:ea typeface="宋体" charset="-122"/>
              </a:rPr>
              <a:t>    </a:t>
            </a:r>
            <a:r>
              <a:rPr lang="en-US" altLang="zh-CN" sz="2800" smtClean="0">
                <a:solidFill>
                  <a:schemeClr val="tx1"/>
                </a:solidFill>
                <a:ea typeface="宋体" charset="-122"/>
              </a:rPr>
              <a:t>1)</a:t>
            </a:r>
            <a:r>
              <a:rPr lang="en-US" altLang="zh-CN" sz="2800" smtClean="0">
                <a:solidFill>
                  <a:srgbClr val="FF0000"/>
                </a:solidFill>
                <a:ea typeface="宋体" charset="-122"/>
              </a:rPr>
              <a:t> V0</a:t>
            </a:r>
            <a:r>
              <a:rPr lang="en-US" altLang="zh-CN" sz="2800" smtClean="0">
                <a:ea typeface="宋体" charset="-122"/>
              </a:rPr>
              <a:t> analysis (900GeV) will be finished</a:t>
            </a:r>
          </a:p>
          <a:p>
            <a:pPr marL="431800" indent="-323850" eaLnBrk="1">
              <a:lnSpc>
                <a:spcPts val="3363"/>
              </a:lnSpc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smtClean="0">
                <a:ea typeface="宋体" charset="-122"/>
              </a:rPr>
              <a:t>    2) </a:t>
            </a:r>
            <a:r>
              <a:rPr lang="en-US" altLang="zh-CN" sz="2800" smtClean="0">
                <a:solidFill>
                  <a:srgbClr val="FF0000"/>
                </a:solidFill>
                <a:ea typeface="宋体" charset="-122"/>
              </a:rPr>
              <a:t>Charmonium</a:t>
            </a:r>
            <a:r>
              <a:rPr lang="en-US" altLang="zh-CN" sz="2800" smtClean="0">
                <a:ea typeface="宋体" charset="-122"/>
              </a:rPr>
              <a:t>  analysis (7TeV) started </a:t>
            </a:r>
          </a:p>
          <a:p>
            <a:pPr marL="431800" indent="-323850" eaLnBrk="1">
              <a:lnSpc>
                <a:spcPts val="3363"/>
              </a:lnSpc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smtClean="0">
                <a:ea typeface="宋体" charset="-122"/>
              </a:rPr>
              <a:t>        lots of charmonium particles reconstructed</a:t>
            </a:r>
            <a:endParaRPr lang="fr-FR" altLang="zh-CN" sz="2800" smtClean="0">
              <a:ea typeface="宋体" charset="-122"/>
            </a:endParaRP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b="1" smtClean="0">
                <a:solidFill>
                  <a:srgbClr val="0070C0"/>
                </a:solidFill>
                <a:ea typeface="宋体" charset="-122"/>
              </a:rPr>
              <a:t>Tsinghua group’s work, focusing on</a:t>
            </a:r>
          </a:p>
          <a:p>
            <a:pPr marL="431800" indent="-323850" eaLnBrk="1">
              <a:lnSpc>
                <a:spcPts val="4400"/>
              </a:lnSpc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smtClean="0">
                <a:ea typeface="宋体" charset="-122"/>
              </a:rPr>
              <a:t>    </a:t>
            </a:r>
            <a:r>
              <a:rPr lang="en-US" altLang="zh-CN" sz="2800" smtClean="0">
                <a:ea typeface="宋体" charset="-122"/>
              </a:rPr>
              <a:t>1) </a:t>
            </a:r>
            <a:r>
              <a:rPr lang="en-US" altLang="zh-CN" sz="2800" smtClean="0">
                <a:solidFill>
                  <a:srgbClr val="FF0000"/>
                </a:solidFill>
                <a:ea typeface="宋体" charset="-122"/>
              </a:rPr>
              <a:t>V0</a:t>
            </a:r>
            <a:r>
              <a:rPr lang="en-US" altLang="zh-CN" sz="2800" smtClean="0">
                <a:ea typeface="宋体" charset="-122"/>
              </a:rPr>
              <a:t> analysis (for systematic errors)</a:t>
            </a:r>
            <a:br>
              <a:rPr lang="en-US" altLang="zh-CN" sz="2800" smtClean="0">
                <a:ea typeface="宋体" charset="-122"/>
              </a:rPr>
            </a:br>
            <a:r>
              <a:rPr lang="en-US" altLang="zh-CN" sz="2800" smtClean="0">
                <a:ea typeface="宋体" charset="-122"/>
              </a:rPr>
              <a:t>2) </a:t>
            </a:r>
            <a:r>
              <a:rPr lang="en-US" altLang="zh-CN" sz="2800" i="1" smtClean="0">
                <a:solidFill>
                  <a:srgbClr val="FF0000"/>
                </a:solidFill>
                <a:ea typeface="宋体" charset="-122"/>
              </a:rPr>
              <a:t>J/</a:t>
            </a:r>
            <a:r>
              <a:rPr lang="en-US" altLang="zh-CN" sz="2800" i="1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</a:t>
            </a:r>
            <a:r>
              <a:rPr lang="en-US" altLang="zh-CN" sz="2800" smtClean="0">
                <a:ea typeface="宋体" charset="-122"/>
              </a:rPr>
              <a:t> production</a:t>
            </a:r>
            <a:br>
              <a:rPr lang="en-US" altLang="zh-CN" sz="2800" smtClean="0">
                <a:ea typeface="宋体" charset="-122"/>
              </a:rPr>
            </a:br>
            <a:r>
              <a:rPr lang="en-US" altLang="zh-CN" sz="2800" smtClean="0">
                <a:ea typeface="宋体" charset="-122"/>
              </a:rPr>
              <a:t>3) </a:t>
            </a:r>
            <a:r>
              <a:rPr lang="en-US" altLang="zh-CN" sz="2800" i="1" smtClean="0">
                <a:solidFill>
                  <a:srgbClr val="FF0000"/>
                </a:solidFill>
                <a:ea typeface="宋体" charset="-122"/>
              </a:rPr>
              <a:t>B</a:t>
            </a:r>
            <a:r>
              <a:rPr lang="en-US" altLang="zh-CN" sz="2800" i="1" baseline="-25000" smtClean="0">
                <a:solidFill>
                  <a:srgbClr val="FF0000"/>
                </a:solidFill>
                <a:ea typeface="宋体" charset="-122"/>
              </a:rPr>
              <a:t>c</a:t>
            </a:r>
            <a:r>
              <a:rPr lang="en-US" altLang="zh-CN" sz="2800" smtClean="0">
                <a:ea typeface="宋体" charset="-122"/>
              </a:rPr>
              <a:t> study</a:t>
            </a:r>
            <a:endParaRPr lang="fr-FR" altLang="zh-CN" sz="2800" smtClean="0">
              <a:ea typeface="宋体" charset="-122"/>
            </a:endParaRPr>
          </a:p>
        </p:txBody>
      </p:sp>
      <p:pic>
        <p:nvPicPr>
          <p:cNvPr id="14029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408238"/>
            <a:ext cx="9070975" cy="1250950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Thank you!</a:t>
            </a:r>
            <a:endParaRPr lang="fr-FR" altLang="zh-CN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142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3B45E7-DA21-4BDA-850C-6D29AEC5D16B}" type="slidenum">
              <a:rPr lang="fr-FR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28</a:t>
            </a:fld>
            <a:endParaRPr lang="fr-FR" altLang="zh-CN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zh-CN" altLang="en-US" smtClean="0"/>
          </a:p>
        </p:txBody>
      </p:sp>
      <p:sp>
        <p:nvSpPr>
          <p:cNvPr id="144386" name="内容占位符 2"/>
          <p:cNvSpPr>
            <a:spLocks noGrp="1"/>
          </p:cNvSpPr>
          <p:nvPr>
            <p:ph idx="1"/>
          </p:nvPr>
        </p:nvSpPr>
        <p:spPr>
          <a:xfrm>
            <a:off x="315913" y="2865438"/>
            <a:ext cx="9069387" cy="1528762"/>
          </a:xfrm>
        </p:spPr>
        <p:txBody>
          <a:bodyPr/>
          <a:lstStyle/>
          <a:p>
            <a:pPr algn="ctr" eaLnBrk="1">
              <a:buFont typeface="Times New Roman" pitchFamily="18" charset="0"/>
              <a:buNone/>
            </a:pPr>
            <a:r>
              <a:rPr lang="en-US" altLang="zh-CN" sz="6000" smtClean="0"/>
              <a:t>Backup Slides</a:t>
            </a:r>
            <a:endParaRPr lang="zh-CN" altLang="en-US" sz="6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117475"/>
            <a:ext cx="9993313" cy="727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849313" y="1417638"/>
            <a:ext cx="4905375" cy="773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solidFill>
                  <a:srgbClr val="430A1F"/>
                </a:solidFill>
                <a:latin typeface="Times New Roman" pitchFamily="18" charset="0"/>
                <a:sym typeface="Times New Roman" pitchFamily="18" charset="0"/>
              </a:rPr>
              <a:t>➢ Success running in </a:t>
            </a:r>
            <a:r>
              <a:rPr lang="en-US" altLang="zh-CN" b="1">
                <a:solidFill>
                  <a:srgbClr val="003D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2009 @ 2.36 TeV</a:t>
            </a:r>
            <a:endParaRPr lang="en-US" altLang="zh-CN" b="1">
              <a:solidFill>
                <a:srgbClr val="430A1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solidFill>
                  <a:srgbClr val="430A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➢ Beam energy Ramping to </a:t>
            </a:r>
            <a:r>
              <a:rPr lang="en-US" altLang="zh-CN" b="1">
                <a:solidFill>
                  <a:srgbClr val="3F691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3.5 TeV on March 19</a:t>
            </a:r>
            <a:endParaRPr lang="en-US" altLang="zh-CN" b="1">
              <a:solidFill>
                <a:srgbClr val="430A1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solidFill>
                  <a:srgbClr val="430A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➢ first </a:t>
            </a:r>
            <a:r>
              <a:rPr lang="en-US" altLang="zh-CN" b="1">
                <a:solidFill>
                  <a:srgbClr val="CE3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collision</a:t>
            </a:r>
            <a:r>
              <a:rPr lang="en-US" altLang="zh-CN" b="1">
                <a:solidFill>
                  <a:srgbClr val="430A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@ </a:t>
            </a:r>
            <a:r>
              <a:rPr lang="en-US" altLang="zh-CN" b="1">
                <a:solidFill>
                  <a:srgbClr val="CE3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 TeV</a:t>
            </a:r>
            <a:r>
              <a:rPr lang="en-US" altLang="zh-CN" b="1">
                <a:solidFill>
                  <a:srgbClr val="430A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on </a:t>
            </a:r>
            <a:r>
              <a:rPr lang="en-US" altLang="zh-CN" b="1">
                <a:solidFill>
                  <a:srgbClr val="CE3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March 30</a:t>
            </a:r>
            <a:endParaRPr lang="en-US" altLang="zh-CN" b="1">
              <a:solidFill>
                <a:srgbClr val="430A1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630407B-BC50-4893-AA65-2DF40A8B5878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</a:t>
            </a:fld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VELO Vertex</a:t>
            </a:r>
            <a:r>
              <a:rPr lang="zh-CN" altLang="en-US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 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resolution</a:t>
            </a:r>
            <a:endParaRPr lang="zh-CN" altLang="en-US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1798638"/>
            <a:ext cx="936783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Box 3"/>
          <p:cNvSpPr txBox="1">
            <a:spLocks noChangeArrowheads="1"/>
          </p:cNvSpPr>
          <p:nvPr/>
        </p:nvSpPr>
        <p:spPr bwMode="auto">
          <a:xfrm>
            <a:off x="1763713" y="5837238"/>
            <a:ext cx="70834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800">
                <a:solidFill>
                  <a:srgbClr val="FF0000"/>
                </a:solidFill>
                <a:ea typeface="DejaVu Sans"/>
              </a:rPr>
              <a:t>Excellent agreement between data and MC</a:t>
            </a:r>
            <a:endParaRPr lang="zh-CN" altLang="en-US" sz="2800">
              <a:solidFill>
                <a:srgbClr val="FF0000"/>
              </a:solidFill>
              <a:ea typeface="DejaVu Sans"/>
            </a:endParaRPr>
          </a:p>
        </p:txBody>
      </p:sp>
      <p:sp>
        <p:nvSpPr>
          <p:cNvPr id="145412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3B49DCA-8AD8-4D43-A62D-C1281C7A1432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30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45413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灯片编号占位符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34AF6F1-5FEE-4A02-A9B7-EB06CBEE15F3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2413"/>
            <a:ext cx="9074150" cy="839787"/>
          </a:xfrm>
        </p:spPr>
        <p:txBody>
          <a:bodyPr/>
          <a:lstStyle/>
          <a:p>
            <a:pPr eaLnBrk="1"/>
            <a:r>
              <a:rPr lang="en-US" altLang="zh-CN" sz="3500" b="1" smtClean="0">
                <a:solidFill>
                  <a:srgbClr val="000099"/>
                </a:solidFill>
                <a:latin typeface="Comic Sans MS" pitchFamily="66" charset="0"/>
              </a:rPr>
              <a:t>Prompt J/</a:t>
            </a:r>
            <a:r>
              <a:rPr lang="en-US" altLang="zh-CN" sz="3500" b="1" smtClean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rPr>
              <a:t> production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3" y="1116013"/>
            <a:ext cx="9828212" cy="5711825"/>
          </a:xfrm>
        </p:spPr>
        <p:txBody>
          <a:bodyPr/>
          <a:lstStyle/>
          <a:p>
            <a:pPr eaLnBrk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The long history of cross-section/polarisation measurements and theoretical calculations: Still not so satisfactory</a:t>
            </a:r>
          </a:p>
          <a:p>
            <a:pPr eaLnBrk="1">
              <a:lnSpc>
                <a:spcPct val="80000"/>
              </a:lnSpc>
              <a:buFont typeface="Times New Roman" pitchFamily="18" charset="0"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80000"/>
              </a:lnSpc>
              <a:buFontTx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80000"/>
              </a:lnSpc>
              <a:buFontTx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80000"/>
              </a:lnSpc>
              <a:buFontTx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80000"/>
              </a:lnSpc>
              <a:buFontTx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80000"/>
              </a:lnSpc>
              <a:buFontTx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80000"/>
              </a:lnSpc>
              <a:buFont typeface="Times New Roman" pitchFamily="18" charset="0"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Advantages at LHC and LHCb: </a:t>
            </a:r>
          </a:p>
          <a:p>
            <a:pPr eaLnBrk="1">
              <a:lnSpc>
                <a:spcPct val="80000"/>
              </a:lnSpc>
              <a:buFontTx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                       Higher Energy, larger η      </a:t>
            </a:r>
          </a:p>
          <a:p>
            <a:pPr eaLnBrk="1">
              <a:lnSpc>
                <a:spcPct val="80000"/>
              </a:lnSpc>
              <a:buFontTx/>
              <a:buNone/>
            </a:pPr>
            <a:r>
              <a:rPr lang="en-US" altLang="zh-CN" sz="2200" b="1" smtClean="0">
                <a:solidFill>
                  <a:srgbClr val="663300"/>
                </a:solidFill>
                <a:latin typeface="Comic Sans MS" pitchFamily="66" charset="0"/>
                <a:sym typeface="Symbol" pitchFamily="18" charset="2"/>
              </a:rPr>
              <a:t> Interesting phys. for the first 5pb</a:t>
            </a:r>
            <a:r>
              <a:rPr lang="en-US" altLang="zh-CN" sz="2200" b="1" baseline="30000" smtClean="0">
                <a:solidFill>
                  <a:srgbClr val="663300"/>
                </a:solidFill>
                <a:latin typeface="Comic Sans MS" pitchFamily="66" charset="0"/>
                <a:sym typeface="Symbol" pitchFamily="18" charset="2"/>
              </a:rPr>
              <a:t>-1</a:t>
            </a:r>
            <a:r>
              <a:rPr lang="en-US" altLang="zh-CN" sz="2200" b="1" smtClean="0">
                <a:solidFill>
                  <a:srgbClr val="663300"/>
                </a:solidFill>
                <a:latin typeface="Comic Sans MS" pitchFamily="66" charset="0"/>
                <a:sym typeface="Symbol" pitchFamily="18" charset="2"/>
              </a:rPr>
              <a:t> data </a:t>
            </a:r>
          </a:p>
          <a:p>
            <a:pPr eaLnBrk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Important for later analysis: muon trigger, branching ratios etc</a:t>
            </a:r>
          </a:p>
        </p:txBody>
      </p:sp>
      <p:grpSp>
        <p:nvGrpSpPr>
          <p:cNvPr id="147460" name="Group 25"/>
          <p:cNvGrpSpPr>
            <a:grpSpLocks/>
          </p:cNvGrpSpPr>
          <p:nvPr/>
        </p:nvGrpSpPr>
        <p:grpSpPr bwMode="auto">
          <a:xfrm>
            <a:off x="671513" y="1931988"/>
            <a:ext cx="3598862" cy="2576512"/>
            <a:chOff x="384" y="1104"/>
            <a:chExt cx="2056" cy="1472"/>
          </a:xfrm>
        </p:grpSpPr>
        <p:pic>
          <p:nvPicPr>
            <p:cNvPr id="147467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1104"/>
              <a:ext cx="2056" cy="1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7468" name="Text Box 17"/>
            <p:cNvSpPr txBox="1">
              <a:spLocks noChangeArrowheads="1"/>
            </p:cNvSpPr>
            <p:nvPr/>
          </p:nvSpPr>
          <p:spPr bwMode="auto">
            <a:xfrm>
              <a:off x="720" y="1248"/>
              <a:ext cx="1495" cy="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500" b="1">
                  <a:ea typeface="DejaVu Sans"/>
                </a:rPr>
                <a:t>CDF PR</a:t>
              </a:r>
              <a:r>
                <a:rPr lang="en-US" altLang="zh-CN" sz="1500" b="1">
                  <a:ea typeface="DejaVu Sans"/>
                  <a:sym typeface="Times New Roman" pitchFamily="18" charset="0"/>
                </a:rPr>
                <a:t>D71, 032001 (2005)</a:t>
              </a:r>
            </a:p>
          </p:txBody>
        </p:sp>
      </p:grpSp>
      <p:pic>
        <p:nvPicPr>
          <p:cNvPr id="147461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87638"/>
            <a:ext cx="25193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7075" y="2100263"/>
            <a:ext cx="1717675" cy="172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7463" name="Line 21"/>
          <p:cNvSpPr>
            <a:spLocks noChangeShapeType="1"/>
          </p:cNvSpPr>
          <p:nvPr/>
        </p:nvSpPr>
        <p:spPr bwMode="auto">
          <a:xfrm flipV="1">
            <a:off x="5292725" y="2100263"/>
            <a:ext cx="252413" cy="1176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47464" name="Text Box 22"/>
          <p:cNvSpPr txBox="1">
            <a:spLocks noChangeArrowheads="1"/>
          </p:cNvSpPr>
          <p:nvPr/>
        </p:nvSpPr>
        <p:spPr bwMode="auto">
          <a:xfrm>
            <a:off x="5040313" y="3276600"/>
            <a:ext cx="587375" cy="874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ea typeface="DejaVu Sans"/>
              </a:rPr>
              <a:t>J/</a:t>
            </a:r>
            <a:r>
              <a:rPr lang="en-US" altLang="zh-CN" b="1">
                <a:ea typeface="DejaVu Sans"/>
                <a:sym typeface="Symbol" pitchFamily="18" charset="2"/>
              </a:rPr>
              <a:t>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b="1">
              <a:ea typeface="DejaVu Sans"/>
              <a:sym typeface="Symbol" pitchFamily="18" charset="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b="1">
              <a:ea typeface="DejaVu Sans"/>
              <a:sym typeface="Symbol" pitchFamily="18" charset="2"/>
            </a:endParaRPr>
          </a:p>
        </p:txBody>
      </p:sp>
      <p:sp>
        <p:nvSpPr>
          <p:cNvPr id="147465" name="Text Box 23"/>
          <p:cNvSpPr txBox="1">
            <a:spLocks noChangeArrowheads="1"/>
          </p:cNvSpPr>
          <p:nvPr/>
        </p:nvSpPr>
        <p:spPr bwMode="auto">
          <a:xfrm>
            <a:off x="6216650" y="2268538"/>
            <a:ext cx="353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ea typeface="DejaVu Sans"/>
                <a:sym typeface="Symbol" pitchFamily="18" charset="2"/>
              </a:rPr>
              <a:t> </a:t>
            </a:r>
            <a:r>
              <a:rPr lang="en-US" altLang="zh-CN" b="1">
                <a:ea typeface="DejaVu Sans"/>
              </a:rPr>
              <a:t>Measured in J/</a:t>
            </a:r>
            <a:r>
              <a:rPr lang="en-US" altLang="zh-CN" b="1">
                <a:ea typeface="DejaVu Sans"/>
                <a:sym typeface="Symbol" pitchFamily="18" charset="2"/>
              </a:rPr>
              <a:t> cms frame</a:t>
            </a:r>
          </a:p>
        </p:txBody>
      </p:sp>
      <p:pic>
        <p:nvPicPr>
          <p:cNvPr id="147466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9888" y="3611563"/>
            <a:ext cx="3108325" cy="277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灯片编号占位符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0664EED-2DAD-4301-98F5-C01A38EEBEC0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32</a:t>
            </a:fld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2413"/>
            <a:ext cx="9074150" cy="671512"/>
          </a:xfrm>
        </p:spPr>
        <p:txBody>
          <a:bodyPr/>
          <a:lstStyle/>
          <a:p>
            <a:pPr eaLnBrk="1"/>
            <a:r>
              <a:rPr lang="en-US" altLang="zh-CN" sz="3500" b="1" smtClean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rPr>
              <a:t>Identifying prompt J/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112838"/>
            <a:ext cx="9074150" cy="5711825"/>
          </a:xfrm>
        </p:spPr>
        <p:txBody>
          <a:bodyPr/>
          <a:lstStyle/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</a:rPr>
              <a:t>Expect ~8% J/</a:t>
            </a: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 from b decays</a:t>
            </a: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To separate J/ from prompt and b decays:</a:t>
            </a:r>
          </a:p>
        </p:txBody>
      </p:sp>
      <p:grpSp>
        <p:nvGrpSpPr>
          <p:cNvPr id="149508" name="Group 6"/>
          <p:cNvGrpSpPr>
            <a:grpSpLocks noChangeAspect="1"/>
          </p:cNvGrpSpPr>
          <p:nvPr/>
        </p:nvGrpSpPr>
        <p:grpSpPr bwMode="auto">
          <a:xfrm>
            <a:off x="5102225" y="1427163"/>
            <a:ext cx="4978400" cy="2460625"/>
            <a:chOff x="2064" y="514"/>
            <a:chExt cx="3515" cy="1737"/>
          </a:xfrm>
        </p:grpSpPr>
        <p:sp>
          <p:nvSpPr>
            <p:cNvPr id="149516" name="Line 7"/>
            <p:cNvSpPr>
              <a:spLocks noChangeAspect="1" noChangeShapeType="1"/>
            </p:cNvSpPr>
            <p:nvPr/>
          </p:nvSpPr>
          <p:spPr bwMode="auto">
            <a:xfrm>
              <a:off x="2064" y="1920"/>
              <a:ext cx="35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17" name="Text Box 8"/>
            <p:cNvSpPr txBox="1">
              <a:spLocks noChangeAspect="1" noChangeArrowheads="1"/>
            </p:cNvSpPr>
            <p:nvPr/>
          </p:nvSpPr>
          <p:spPr bwMode="auto">
            <a:xfrm>
              <a:off x="4105" y="514"/>
              <a:ext cx="45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0">
                <a:lnSpc>
                  <a:spcPct val="102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altLang="zh-CN" sz="200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fr-FR" altLang="zh-CN" sz="2000" baseline="33000">
                  <a:solidFill>
                    <a:srgbClr val="000000"/>
                  </a:solidFill>
                  <a:ea typeface="MS PGothic" pitchFamily="34" charset="-128"/>
                </a:rPr>
                <a:t>+</a:t>
              </a:r>
            </a:p>
          </p:txBody>
        </p:sp>
        <p:sp>
          <p:nvSpPr>
            <p:cNvPr id="149518" name="AutoShape 9"/>
            <p:cNvSpPr>
              <a:spLocks noChangeAspect="1" noChangeArrowheads="1"/>
            </p:cNvSpPr>
            <p:nvPr/>
          </p:nvSpPr>
          <p:spPr bwMode="auto">
            <a:xfrm>
              <a:off x="2744" y="1806"/>
              <a:ext cx="227" cy="227"/>
            </a:xfrm>
            <a:prstGeom prst="irregularSeal2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zh-CN" altLang="en-US">
                <a:ea typeface="DejaVu Sans"/>
              </a:endParaRPr>
            </a:p>
          </p:txBody>
        </p:sp>
        <p:sp>
          <p:nvSpPr>
            <p:cNvPr id="149519" name="Text Box 10"/>
            <p:cNvSpPr txBox="1">
              <a:spLocks noChangeAspect="1" noChangeArrowheads="1"/>
            </p:cNvSpPr>
            <p:nvPr/>
          </p:nvSpPr>
          <p:spPr bwMode="auto">
            <a:xfrm>
              <a:off x="2517" y="2033"/>
              <a:ext cx="1134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defTabSz="493713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Times New Roman" pitchFamily="18" charset="0"/>
                <a:buNone/>
                <a:tabLst>
                  <a:tab pos="796925" algn="l"/>
                  <a:tab pos="1595438" algn="l"/>
                </a:tabLst>
              </a:pPr>
              <a:r>
                <a:rPr lang="fr-FR" altLang="zh-CN" sz="2000">
                  <a:solidFill>
                    <a:srgbClr val="000000"/>
                  </a:solidFill>
                  <a:ea typeface="MS PGothic" pitchFamily="34" charset="-128"/>
                </a:rPr>
                <a:t>Primary vertex</a:t>
              </a:r>
            </a:p>
          </p:txBody>
        </p:sp>
        <p:sp>
          <p:nvSpPr>
            <p:cNvPr id="149520" name="Line 11"/>
            <p:cNvSpPr>
              <a:spLocks noChangeAspect="1" noChangeShapeType="1"/>
            </p:cNvSpPr>
            <p:nvPr/>
          </p:nvSpPr>
          <p:spPr bwMode="auto">
            <a:xfrm flipV="1">
              <a:off x="2857" y="1239"/>
              <a:ext cx="454" cy="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1" name="Line 12"/>
            <p:cNvSpPr>
              <a:spLocks noChangeAspect="1" noChangeShapeType="1"/>
            </p:cNvSpPr>
            <p:nvPr/>
          </p:nvSpPr>
          <p:spPr bwMode="auto">
            <a:xfrm>
              <a:off x="2857" y="1920"/>
              <a:ext cx="907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2" name="Line 13"/>
            <p:cNvSpPr>
              <a:spLocks noChangeAspect="1" noChangeShapeType="1"/>
            </p:cNvSpPr>
            <p:nvPr/>
          </p:nvSpPr>
          <p:spPr bwMode="auto">
            <a:xfrm flipV="1">
              <a:off x="2857" y="1352"/>
              <a:ext cx="907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3" name="Line 14"/>
            <p:cNvSpPr>
              <a:spLocks noChangeAspect="1" noChangeShapeType="1"/>
            </p:cNvSpPr>
            <p:nvPr/>
          </p:nvSpPr>
          <p:spPr bwMode="auto">
            <a:xfrm flipV="1">
              <a:off x="3765" y="672"/>
              <a:ext cx="340" cy="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4" name="Line 15"/>
            <p:cNvSpPr>
              <a:spLocks noChangeAspect="1" noChangeShapeType="1"/>
            </p:cNvSpPr>
            <p:nvPr/>
          </p:nvSpPr>
          <p:spPr bwMode="auto">
            <a:xfrm flipV="1">
              <a:off x="3765" y="1125"/>
              <a:ext cx="794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5" name="Text Box 16"/>
            <p:cNvSpPr txBox="1">
              <a:spLocks noChangeAspect="1" noChangeArrowheads="1"/>
            </p:cNvSpPr>
            <p:nvPr/>
          </p:nvSpPr>
          <p:spPr bwMode="auto">
            <a:xfrm>
              <a:off x="4536" y="968"/>
              <a:ext cx="45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0">
                <a:lnSpc>
                  <a:spcPct val="102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altLang="zh-CN" sz="200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fr-FR" altLang="zh-CN" sz="2000" baseline="33000">
                  <a:solidFill>
                    <a:srgbClr val="000000"/>
                  </a:solidFill>
                  <a:ea typeface="MS PGothic" pitchFamily="34" charset="-128"/>
                </a:rPr>
                <a:t>-</a:t>
              </a:r>
            </a:p>
          </p:txBody>
        </p:sp>
        <p:sp>
          <p:nvSpPr>
            <p:cNvPr id="149526" name="Line 17"/>
            <p:cNvSpPr>
              <a:spLocks noChangeAspect="1" noChangeShapeType="1"/>
            </p:cNvSpPr>
            <p:nvPr/>
          </p:nvSpPr>
          <p:spPr bwMode="auto">
            <a:xfrm>
              <a:off x="3765" y="1353"/>
              <a:ext cx="1134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7" name="Line 18"/>
            <p:cNvSpPr>
              <a:spLocks noChangeAspect="1" noChangeShapeType="1"/>
            </p:cNvSpPr>
            <p:nvPr/>
          </p:nvSpPr>
          <p:spPr bwMode="auto">
            <a:xfrm>
              <a:off x="3765" y="1126"/>
              <a:ext cx="1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8" name="Text Box 19"/>
            <p:cNvSpPr txBox="1">
              <a:spLocks noChangeAspect="1" noChangeArrowheads="1"/>
            </p:cNvSpPr>
            <p:nvPr/>
          </p:nvSpPr>
          <p:spPr bwMode="auto">
            <a:xfrm>
              <a:off x="3515" y="1716"/>
              <a:ext cx="454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fr-FR" altLang="zh-CN" sz="2000">
                  <a:solidFill>
                    <a:srgbClr val="000000"/>
                  </a:solidFill>
                  <a:ea typeface="MS PGothic" pitchFamily="34" charset="-128"/>
                </a:rPr>
                <a:t>dz</a:t>
              </a:r>
            </a:p>
          </p:txBody>
        </p:sp>
      </p:grpSp>
      <p:pic>
        <p:nvPicPr>
          <p:cNvPr id="14950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2687638"/>
            <a:ext cx="35067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6175" y="4302125"/>
            <a:ext cx="4887913" cy="267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9511" name="AutoShape 22"/>
          <p:cNvSpPr>
            <a:spLocks noChangeArrowheads="1"/>
          </p:cNvSpPr>
          <p:nvPr/>
        </p:nvSpPr>
        <p:spPr bwMode="auto">
          <a:xfrm>
            <a:off x="8651875" y="5543550"/>
            <a:ext cx="925513" cy="3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149512" name="Text Box 23"/>
          <p:cNvSpPr txBox="1">
            <a:spLocks noChangeArrowheads="1"/>
          </p:cNvSpPr>
          <p:nvPr/>
        </p:nvSpPr>
        <p:spPr bwMode="auto">
          <a:xfrm>
            <a:off x="6627813" y="6972300"/>
            <a:ext cx="1789112" cy="387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Generator level</a:t>
            </a:r>
          </a:p>
        </p:txBody>
      </p:sp>
      <p:sp>
        <p:nvSpPr>
          <p:cNvPr id="149513" name="Rectangle 24"/>
          <p:cNvSpPr>
            <a:spLocks noChangeArrowheads="1"/>
          </p:cNvSpPr>
          <p:nvPr/>
        </p:nvSpPr>
        <p:spPr bwMode="auto">
          <a:xfrm>
            <a:off x="4956175" y="6972300"/>
            <a:ext cx="923925" cy="250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149514" name="Text Box 25"/>
          <p:cNvSpPr txBox="1">
            <a:spLocks noChangeArrowheads="1"/>
          </p:cNvSpPr>
          <p:nvPr/>
        </p:nvSpPr>
        <p:spPr bwMode="auto">
          <a:xfrm>
            <a:off x="503238" y="4787900"/>
            <a:ext cx="42005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000099"/>
                </a:solidFill>
                <a:latin typeface="Comic Sans MS" pitchFamily="66" charset="0"/>
                <a:ea typeface="MS PGothic" pitchFamily="34" charset="-128"/>
              </a:rPr>
              <a:t>Simple approximation of b quark proper time</a:t>
            </a:r>
          </a:p>
        </p:txBody>
      </p:sp>
      <p:sp>
        <p:nvSpPr>
          <p:cNvPr id="149515" name="Text Box 26"/>
          <p:cNvSpPr txBox="1">
            <a:spLocks noChangeArrowheads="1"/>
          </p:cNvSpPr>
          <p:nvPr/>
        </p:nvSpPr>
        <p:spPr bwMode="auto">
          <a:xfrm>
            <a:off x="7224713" y="4619625"/>
            <a:ext cx="2435225" cy="674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True b quark lifetime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t distribution</a:t>
            </a:r>
            <a:endParaRPr lang="en-US" altLang="zh-CN" sz="2000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灯片编号占位符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F249DA3-0E8E-4216-A5BD-D8B41C8E6385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2413"/>
            <a:ext cx="9074150" cy="671512"/>
          </a:xfrm>
        </p:spPr>
        <p:txBody>
          <a:bodyPr/>
          <a:lstStyle/>
          <a:p>
            <a:pPr eaLnBrk="1"/>
            <a:r>
              <a:rPr lang="en-US" altLang="zh-CN" sz="3500" b="1" smtClean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rPr>
              <a:t>Analysis Strategy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36638"/>
            <a:ext cx="9074150" cy="5711825"/>
          </a:xfrm>
        </p:spPr>
        <p:txBody>
          <a:bodyPr/>
          <a:lstStyle/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</a:rPr>
              <a:t>Measurement in bins of p</a:t>
            </a:r>
            <a:r>
              <a:rPr lang="en-US" altLang="zh-CN" sz="2200" b="1" baseline="-25000" smtClean="0">
                <a:latin typeface="Comic Sans MS" pitchFamily="66" charset="0"/>
              </a:rPr>
              <a:t>t</a:t>
            </a:r>
            <a:r>
              <a:rPr lang="en-US" altLang="zh-CN" sz="2200" b="1" smtClean="0">
                <a:latin typeface="Comic Sans MS" pitchFamily="66" charset="0"/>
              </a:rPr>
              <a:t> and </a:t>
            </a: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 </a:t>
            </a:r>
          </a:p>
          <a:p>
            <a:pPr eaLnBrk="1">
              <a:lnSpc>
                <a:spcPct val="90000"/>
              </a:lnSpc>
              <a:buFontTx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                        </a:t>
            </a:r>
            <a:r>
              <a:rPr lang="en-US" altLang="zh-CN" sz="2200" b="1" smtClean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rPr>
              <a:t> reduce model dependence on</a:t>
            </a: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 </a:t>
            </a: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2200" b="1" smtClean="0">
                <a:solidFill>
                  <a:srgbClr val="663300"/>
                </a:solidFill>
                <a:latin typeface="Comic Sans MS" pitchFamily="66" charset="0"/>
                <a:sym typeface="Symbol" pitchFamily="18" charset="2"/>
              </a:rPr>
              <a:t>Acceptance vs. cos</a:t>
            </a: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 at each bin estimated by MC</a:t>
            </a: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At each bin, perform a joint fit to  </a:t>
            </a:r>
            <a:r>
              <a:rPr lang="en-US" altLang="zh-CN" sz="2200" b="1" smtClean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rPr>
              <a:t>(M</a:t>
            </a:r>
            <a:r>
              <a:rPr lang="en-US" altLang="zh-CN" sz="2200" b="1" baseline="30000" smtClean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rPr>
              <a:t>J/</a:t>
            </a:r>
            <a:r>
              <a:rPr lang="en-US" altLang="zh-CN" sz="2200" b="1" smtClean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rPr>
              <a:t>, t, cos)</a:t>
            </a:r>
          </a:p>
          <a:p>
            <a:pPr eaLnBrk="1">
              <a:lnSpc>
                <a:spcPct val="90000"/>
              </a:lnSpc>
              <a:buFontTx/>
              <a:buNone/>
            </a:pPr>
            <a:endParaRPr lang="en-US" altLang="zh-CN" sz="2200" b="1" smtClean="0">
              <a:latin typeface="Comic Sans MS" pitchFamily="66" charset="0"/>
              <a:sym typeface="Symbol" pitchFamily="18" charset="2"/>
            </a:endParaRP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2200" b="1" smtClean="0">
                <a:latin typeface="Comic Sans MS" pitchFamily="66" charset="0"/>
                <a:sym typeface="Symbol" pitchFamily="18" charset="2"/>
              </a:rPr>
              <a:t>So we simultaneously measure</a:t>
            </a:r>
          </a:p>
        </p:txBody>
      </p:sp>
      <p:pic>
        <p:nvPicPr>
          <p:cNvPr id="15155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80363" y="1763713"/>
            <a:ext cx="11763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12888" y="4283075"/>
            <a:ext cx="13430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283075"/>
            <a:ext cx="14605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08588" y="4451350"/>
            <a:ext cx="1066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0" name="Line 12"/>
          <p:cNvSpPr>
            <a:spLocks noChangeShapeType="1"/>
          </p:cNvSpPr>
          <p:nvPr/>
        </p:nvSpPr>
        <p:spPr bwMode="auto">
          <a:xfrm>
            <a:off x="1595438" y="5124450"/>
            <a:ext cx="126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61" name="Line 13"/>
          <p:cNvSpPr>
            <a:spLocks noChangeShapeType="1"/>
          </p:cNvSpPr>
          <p:nvPr/>
        </p:nvSpPr>
        <p:spPr bwMode="auto">
          <a:xfrm>
            <a:off x="5124450" y="4872038"/>
            <a:ext cx="126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62" name="Line 14"/>
          <p:cNvSpPr>
            <a:spLocks noChangeShapeType="1"/>
          </p:cNvSpPr>
          <p:nvPr/>
        </p:nvSpPr>
        <p:spPr bwMode="auto">
          <a:xfrm>
            <a:off x="1763713" y="6551613"/>
            <a:ext cx="252412" cy="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63" name="Line 15"/>
          <p:cNvSpPr>
            <a:spLocks noChangeShapeType="1"/>
          </p:cNvSpPr>
          <p:nvPr/>
        </p:nvSpPr>
        <p:spPr bwMode="auto">
          <a:xfrm>
            <a:off x="1763713" y="5124450"/>
            <a:ext cx="0" cy="1427163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64" name="Text Box 16"/>
          <p:cNvSpPr txBox="1">
            <a:spLocks noChangeArrowheads="1"/>
          </p:cNvSpPr>
          <p:nvPr/>
        </p:nvSpPr>
        <p:spPr bwMode="auto">
          <a:xfrm>
            <a:off x="2016125" y="6299200"/>
            <a:ext cx="2211388" cy="388938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 b="1">
                <a:ea typeface="DejaVu Sans"/>
              </a:rPr>
              <a:t> Cross Sections </a:t>
            </a:r>
          </a:p>
        </p:txBody>
      </p:sp>
      <p:sp>
        <p:nvSpPr>
          <p:cNvPr id="151565" name="Line 19"/>
          <p:cNvSpPr>
            <a:spLocks noChangeShapeType="1"/>
          </p:cNvSpPr>
          <p:nvPr/>
        </p:nvSpPr>
        <p:spPr bwMode="auto">
          <a:xfrm>
            <a:off x="5711825" y="4872038"/>
            <a:ext cx="0" cy="6715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66" name="Text Box 21"/>
          <p:cNvSpPr txBox="1">
            <a:spLocks noChangeArrowheads="1"/>
          </p:cNvSpPr>
          <p:nvPr/>
        </p:nvSpPr>
        <p:spPr bwMode="auto">
          <a:xfrm>
            <a:off x="2016125" y="5543550"/>
            <a:ext cx="5268913" cy="3889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 b="1">
                <a:solidFill>
                  <a:srgbClr val="000099"/>
                </a:solidFill>
                <a:ea typeface="DejaVu Sans"/>
              </a:rPr>
              <a:t>easy transformations to other ref. frames </a:t>
            </a:r>
          </a:p>
        </p:txBody>
      </p:sp>
      <p:sp>
        <p:nvSpPr>
          <p:cNvPr id="151567" name="Line 22"/>
          <p:cNvSpPr>
            <a:spLocks noChangeShapeType="1"/>
          </p:cNvSpPr>
          <p:nvPr/>
        </p:nvSpPr>
        <p:spPr bwMode="auto">
          <a:xfrm>
            <a:off x="2603500" y="5124450"/>
            <a:ext cx="0" cy="4191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68" name="Line 24"/>
          <p:cNvSpPr>
            <a:spLocks noChangeShapeType="1"/>
          </p:cNvSpPr>
          <p:nvPr/>
        </p:nvSpPr>
        <p:spPr bwMode="auto">
          <a:xfrm>
            <a:off x="5711825" y="5964238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69" name="Text Box 25"/>
          <p:cNvSpPr txBox="1">
            <a:spLocks noChangeArrowheads="1"/>
          </p:cNvSpPr>
          <p:nvPr/>
        </p:nvSpPr>
        <p:spPr bwMode="auto">
          <a:xfrm>
            <a:off x="4872038" y="6299200"/>
            <a:ext cx="1811337" cy="388938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 b="1">
                <a:ea typeface="DejaVu Sans"/>
              </a:rPr>
              <a:t> Polarisation </a:t>
            </a:r>
          </a:p>
        </p:txBody>
      </p:sp>
      <p:sp>
        <p:nvSpPr>
          <p:cNvPr id="151570" name="Line 26"/>
          <p:cNvSpPr>
            <a:spLocks noChangeShapeType="1"/>
          </p:cNvSpPr>
          <p:nvPr/>
        </p:nvSpPr>
        <p:spPr bwMode="auto">
          <a:xfrm>
            <a:off x="3360738" y="5124450"/>
            <a:ext cx="1258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71" name="Line 27"/>
          <p:cNvSpPr>
            <a:spLocks noChangeShapeType="1"/>
          </p:cNvSpPr>
          <p:nvPr/>
        </p:nvSpPr>
        <p:spPr bwMode="auto">
          <a:xfrm>
            <a:off x="4452938" y="5124450"/>
            <a:ext cx="0" cy="1427163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1572" name="Line 28"/>
          <p:cNvSpPr>
            <a:spLocks noChangeShapeType="1"/>
          </p:cNvSpPr>
          <p:nvPr/>
        </p:nvSpPr>
        <p:spPr bwMode="auto">
          <a:xfrm flipH="1">
            <a:off x="4200525" y="6551613"/>
            <a:ext cx="252413" cy="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灯片编号占位符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DAAB32-7A2D-490A-9218-717A016886A7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34</a:t>
            </a:fld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52578" name="Line 2"/>
          <p:cNvSpPr>
            <a:spLocks noChangeShapeType="1"/>
          </p:cNvSpPr>
          <p:nvPr/>
        </p:nvSpPr>
        <p:spPr bwMode="auto">
          <a:xfrm>
            <a:off x="3629025" y="1714500"/>
            <a:ext cx="885825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>
            <a:off x="4095750" y="1722438"/>
            <a:ext cx="11113" cy="504825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pic>
        <p:nvPicPr>
          <p:cNvPr id="15258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4065588"/>
            <a:ext cx="4016375" cy="256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258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6870700"/>
            <a:ext cx="3268662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582" name="Line 6"/>
          <p:cNvSpPr>
            <a:spLocks noChangeShapeType="1"/>
          </p:cNvSpPr>
          <p:nvPr/>
        </p:nvSpPr>
        <p:spPr bwMode="auto">
          <a:xfrm rot="10800000" flipH="1">
            <a:off x="5789613" y="2944813"/>
            <a:ext cx="1574800" cy="95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pic>
        <p:nvPicPr>
          <p:cNvPr id="152583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4025900"/>
            <a:ext cx="4470400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4292600" y="2943225"/>
            <a:ext cx="969963" cy="15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 flipH="1">
            <a:off x="3611563" y="3149600"/>
            <a:ext cx="1065212" cy="21859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3454400" y="2943225"/>
            <a:ext cx="547688" cy="1588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2587" name="Rectangle 11"/>
          <p:cNvSpPr>
            <a:spLocks/>
          </p:cNvSpPr>
          <p:nvPr/>
        </p:nvSpPr>
        <p:spPr bwMode="auto">
          <a:xfrm>
            <a:off x="176213" y="2617788"/>
            <a:ext cx="2185987" cy="2365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 flipH="1">
            <a:off x="2116138" y="3101975"/>
            <a:ext cx="1335087" cy="17113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734175" y="3209925"/>
            <a:ext cx="530225" cy="11811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2590" name="Rectangle 14"/>
          <p:cNvSpPr>
            <a:spLocks/>
          </p:cNvSpPr>
          <p:nvPr/>
        </p:nvSpPr>
        <p:spPr bwMode="auto">
          <a:xfrm>
            <a:off x="3917950" y="6761163"/>
            <a:ext cx="630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496" bIns="0"/>
          <a:lstStyle/>
          <a:p>
            <a:pPr marL="30163"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900" b="1" i="1">
                <a:latin typeface="Times New Roman" pitchFamily="18" charset="0"/>
                <a:ea typeface="DejaVu Sans"/>
                <a:cs typeface="Times New Roman" pitchFamily="18" charset="0"/>
                <a:sym typeface="Times New Roman" pitchFamily="18" charset="0"/>
              </a:rPr>
              <a:t>t/</a:t>
            </a:r>
            <a:r>
              <a:rPr lang="en-US" altLang="zh-CN" sz="1900" b="1">
                <a:latin typeface="Times New Roman" pitchFamily="18" charset="0"/>
                <a:ea typeface="DejaVu Sans"/>
                <a:cs typeface="Times New Roman" pitchFamily="18" charset="0"/>
                <a:sym typeface="Times New Roman" pitchFamily="18" charset="0"/>
              </a:rPr>
              <a:t>ps</a:t>
            </a:r>
          </a:p>
        </p:txBody>
      </p:sp>
      <p:sp>
        <p:nvSpPr>
          <p:cNvPr id="152591" name="Rectangle 15"/>
          <p:cNvSpPr>
            <a:spLocks/>
          </p:cNvSpPr>
          <p:nvPr/>
        </p:nvSpPr>
        <p:spPr bwMode="auto">
          <a:xfrm>
            <a:off x="5375275" y="4213225"/>
            <a:ext cx="1358900" cy="587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152592" name="Rectangle 16"/>
          <p:cNvSpPr>
            <a:spLocks/>
          </p:cNvSpPr>
          <p:nvPr/>
        </p:nvSpPr>
        <p:spPr bwMode="auto">
          <a:xfrm>
            <a:off x="8742363" y="6615113"/>
            <a:ext cx="8064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496" bIns="0"/>
          <a:lstStyle/>
          <a:p>
            <a:pPr marL="30163"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900" b="1" i="1">
                <a:latin typeface="Times New Roman" pitchFamily="18" charset="0"/>
                <a:ea typeface="DejaVu Sans"/>
                <a:cs typeface="Times New Roman" pitchFamily="18" charset="0"/>
                <a:sym typeface="Times New Roman" pitchFamily="18" charset="0"/>
              </a:rPr>
              <a:t>t/</a:t>
            </a:r>
            <a:r>
              <a:rPr lang="en-US" altLang="zh-CN" sz="1900" b="1">
                <a:latin typeface="Times New Roman" pitchFamily="18" charset="0"/>
                <a:ea typeface="DejaVu Sans"/>
                <a:cs typeface="Times New Roman" pitchFamily="18" charset="0"/>
                <a:sym typeface="Times New Roman" pitchFamily="18" charset="0"/>
              </a:rPr>
              <a:t>ps</a:t>
            </a:r>
          </a:p>
        </p:txBody>
      </p:sp>
      <p:pic>
        <p:nvPicPr>
          <p:cNvPr id="152593" name="Picture 1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4413" y="2422525"/>
            <a:ext cx="8034337" cy="6191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5259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0" y="1209675"/>
            <a:ext cx="9815513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595" name="Rectangle 19"/>
          <p:cNvSpPr>
            <a:spLocks/>
          </p:cNvSpPr>
          <p:nvPr/>
        </p:nvSpPr>
        <p:spPr bwMode="auto">
          <a:xfrm>
            <a:off x="1708150" y="269875"/>
            <a:ext cx="665321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300" b="1">
                <a:latin typeface="Comic Sans MS" pitchFamily="66" charset="0"/>
                <a:ea typeface="DejaVu Sans"/>
                <a:sym typeface="Comic Sans MS" pitchFamily="66" charset="0"/>
              </a:rPr>
              <a:t>Combined Fit Function:Signal Fit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灯片编号占位符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C2C531C-871E-4141-ACF8-96FCB9D7100C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35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5360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1368425"/>
            <a:ext cx="8032750" cy="6191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3603" name="Rectangle 3"/>
          <p:cNvSpPr>
            <a:spLocks/>
          </p:cNvSpPr>
          <p:nvPr/>
        </p:nvSpPr>
        <p:spPr bwMode="auto">
          <a:xfrm>
            <a:off x="2605088" y="379413"/>
            <a:ext cx="5154612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300" b="1">
                <a:latin typeface="Comic Sans MS" pitchFamily="66" charset="0"/>
                <a:ea typeface="DejaVu Sans"/>
                <a:sym typeface="Comic Sans MS" pitchFamily="66" charset="0"/>
              </a:rPr>
              <a:t>Method for Tail Function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482725"/>
            <a:ext cx="1408112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8866188" y="1962150"/>
            <a:ext cx="885825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>
            <a:off x="8059738" y="1968500"/>
            <a:ext cx="1282700" cy="827088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3937000"/>
            <a:ext cx="5080000" cy="285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08" name="Line 8"/>
          <p:cNvSpPr>
            <a:spLocks noChangeShapeType="1"/>
          </p:cNvSpPr>
          <p:nvPr/>
        </p:nvSpPr>
        <p:spPr bwMode="auto">
          <a:xfrm rot="10800000" flipH="1">
            <a:off x="3097213" y="5553075"/>
            <a:ext cx="603250" cy="511175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3609" name="Rectangle 9"/>
          <p:cNvSpPr>
            <a:spLocks/>
          </p:cNvSpPr>
          <p:nvPr/>
        </p:nvSpPr>
        <p:spPr bwMode="auto">
          <a:xfrm>
            <a:off x="3714750" y="5224463"/>
            <a:ext cx="1220788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900">
                <a:solidFill>
                  <a:srgbClr val="D90B00"/>
                </a:solidFill>
                <a:latin typeface="Gill Sans"/>
                <a:ea typeface="DejaVu Sans"/>
                <a:sym typeface="Gill Sans"/>
              </a:rPr>
              <a:t>Estimated t</a:t>
            </a:r>
          </a:p>
        </p:txBody>
      </p:sp>
      <p:sp>
        <p:nvSpPr>
          <p:cNvPr id="153610" name="Rectangle 10"/>
          <p:cNvSpPr>
            <a:spLocks/>
          </p:cNvSpPr>
          <p:nvPr/>
        </p:nvSpPr>
        <p:spPr bwMode="auto">
          <a:xfrm>
            <a:off x="5372100" y="4784725"/>
            <a:ext cx="4479925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44FE"/>
                </a:solidFill>
                <a:latin typeface="Times New Roman" pitchFamily="18" charset="0"/>
                <a:ea typeface="DejaVu Sans"/>
                <a:sym typeface="Times New Roman" pitchFamily="18" charset="0"/>
              </a:rPr>
              <a:t>➣ Tail distribution could be got from Real data</a:t>
            </a:r>
          </a:p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44FE"/>
                </a:solidFill>
                <a:latin typeface="Times New Roman" pitchFamily="18" charset="0"/>
                <a:ea typeface="DejaVu Sans"/>
                <a:sym typeface="Times New Roman" pitchFamily="18" charset="0"/>
              </a:rPr>
              <a:t>➣ Using J/ψ vertex and primary vertex in the next events</a:t>
            </a:r>
          </a:p>
        </p:txBody>
      </p:sp>
      <p:pic>
        <p:nvPicPr>
          <p:cNvPr id="15361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2600" y="2835275"/>
            <a:ext cx="460533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灯片编号占位符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1B49B76-437D-4931-8E3B-6279E5B8DC2F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36</a:t>
            </a:fld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154626" name="Line 2"/>
          <p:cNvSpPr>
            <a:spLocks noChangeShapeType="1"/>
          </p:cNvSpPr>
          <p:nvPr/>
        </p:nvSpPr>
        <p:spPr bwMode="auto">
          <a:xfrm>
            <a:off x="7793038" y="1646238"/>
            <a:ext cx="885825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190625"/>
            <a:ext cx="9815513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4628" name="Rectangle 4"/>
          <p:cNvSpPr>
            <a:spLocks/>
          </p:cNvSpPr>
          <p:nvPr/>
        </p:nvSpPr>
        <p:spPr bwMode="auto">
          <a:xfrm>
            <a:off x="1168400" y="269875"/>
            <a:ext cx="77343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300" b="1">
                <a:latin typeface="Comic Sans MS" pitchFamily="66" charset="0"/>
                <a:ea typeface="DejaVu Sans"/>
                <a:sym typeface="Comic Sans MS" pitchFamily="66" charset="0"/>
              </a:rPr>
              <a:t>Combined Fit Function:Background Fit</a:t>
            </a:r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1693863"/>
            <a:ext cx="7872412" cy="3700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4630" name="Line 6"/>
          <p:cNvSpPr>
            <a:spLocks noChangeShapeType="1"/>
          </p:cNvSpPr>
          <p:nvPr/>
        </p:nvSpPr>
        <p:spPr bwMode="auto">
          <a:xfrm flipH="1">
            <a:off x="6970713" y="1654175"/>
            <a:ext cx="1287462" cy="140335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4631" name="Rectangle 7"/>
          <p:cNvSpPr>
            <a:spLocks/>
          </p:cNvSpPr>
          <p:nvPr/>
        </p:nvSpPr>
        <p:spPr bwMode="auto">
          <a:xfrm>
            <a:off x="611188" y="5380038"/>
            <a:ext cx="8858250" cy="14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44FE"/>
                </a:solidFill>
                <a:latin typeface="Times New Roman" pitchFamily="18" charset="0"/>
                <a:ea typeface="DejaVu Sans"/>
                <a:sym typeface="Times New Roman" pitchFamily="18" charset="0"/>
              </a:rPr>
              <a:t>➣ Could be determined from mass sidebands</a:t>
            </a:r>
          </a:p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2300" b="1">
              <a:solidFill>
                <a:srgbClr val="0044FE"/>
              </a:solidFill>
              <a:latin typeface="Times New Roman" pitchFamily="18" charset="0"/>
              <a:ea typeface="DejaVu Sans"/>
              <a:sym typeface="Times New Roman" pitchFamily="18" charset="0"/>
            </a:endParaRPr>
          </a:p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44FE"/>
                </a:solidFill>
                <a:latin typeface="Times New Roman" pitchFamily="18" charset="0"/>
                <a:ea typeface="DejaVu Sans"/>
                <a:sym typeface="Times New Roman" pitchFamily="18" charset="0"/>
              </a:rPr>
              <a:t>➣ For current study, background are generated by toy MC using sidebands of Mini-bias sample passing L0 trigger </a:t>
            </a:r>
          </a:p>
        </p:txBody>
      </p:sp>
      <p:sp>
        <p:nvSpPr>
          <p:cNvPr id="154632" name="Rectangle 8"/>
          <p:cNvSpPr>
            <a:spLocks/>
          </p:cNvSpPr>
          <p:nvPr/>
        </p:nvSpPr>
        <p:spPr bwMode="auto">
          <a:xfrm>
            <a:off x="935038" y="1800225"/>
            <a:ext cx="6103937" cy="2476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灯片编号占位符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A5DA953-D4CC-4BF8-8F62-5C420138BF49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37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1556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0" y="847725"/>
            <a:ext cx="6959600" cy="437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5651" name="Rectangle 3"/>
          <p:cNvSpPr>
            <a:spLocks/>
          </p:cNvSpPr>
          <p:nvPr/>
        </p:nvSpPr>
        <p:spPr bwMode="auto">
          <a:xfrm>
            <a:off x="2471738" y="314325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496" bIns="0">
            <a:spAutoFit/>
          </a:bodyPr>
          <a:lstStyle/>
          <a:p>
            <a:pPr marL="30163"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900" b="1">
                <a:solidFill>
                  <a:srgbClr val="D60093"/>
                </a:solidFill>
                <a:ea typeface="DejaVu Sans"/>
                <a:cs typeface="Arial" charset="0"/>
                <a:sym typeface="Arial" charset="0"/>
              </a:rPr>
              <a:t>Shape Changed</a:t>
            </a:r>
          </a:p>
        </p:txBody>
      </p:sp>
      <p:sp>
        <p:nvSpPr>
          <p:cNvPr id="155652" name="Rectangle 4"/>
          <p:cNvSpPr>
            <a:spLocks/>
          </p:cNvSpPr>
          <p:nvPr/>
        </p:nvSpPr>
        <p:spPr bwMode="auto">
          <a:xfrm>
            <a:off x="6570663" y="995363"/>
            <a:ext cx="838200" cy="1655762"/>
          </a:xfrm>
          <a:prstGeom prst="rect">
            <a:avLst/>
          </a:prstGeom>
          <a:noFill/>
          <a:ln w="25400">
            <a:solidFill>
              <a:srgbClr val="E4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rot="10800000" flipH="1">
            <a:off x="6570663" y="2651125"/>
            <a:ext cx="1587" cy="415925"/>
          </a:xfrm>
          <a:prstGeom prst="line">
            <a:avLst/>
          </a:prstGeom>
          <a:noFill/>
          <a:ln w="25400">
            <a:solidFill>
              <a:srgbClr val="E400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zh-CN" altLang="en-US"/>
          </a:p>
        </p:txBody>
      </p:sp>
      <p:sp>
        <p:nvSpPr>
          <p:cNvPr id="155654" name="Rectangle 6"/>
          <p:cNvSpPr>
            <a:spLocks/>
          </p:cNvSpPr>
          <p:nvPr/>
        </p:nvSpPr>
        <p:spPr bwMode="auto">
          <a:xfrm>
            <a:off x="5314950" y="3179763"/>
            <a:ext cx="293052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496" bIns="0">
            <a:spAutoFit/>
          </a:bodyPr>
          <a:lstStyle/>
          <a:p>
            <a:pPr marL="30163"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>
                <a:solidFill>
                  <a:srgbClr val="D60093"/>
                </a:solidFill>
                <a:ea typeface="DejaVu Sans"/>
                <a:cs typeface="Arial" charset="0"/>
                <a:sym typeface="Arial" charset="0"/>
              </a:rPr>
              <a:t>Slightly different due to efficiency</a:t>
            </a:r>
          </a:p>
        </p:txBody>
      </p:sp>
      <p:sp>
        <p:nvSpPr>
          <p:cNvPr id="155655" name="Rectangle 7"/>
          <p:cNvSpPr>
            <a:spLocks/>
          </p:cNvSpPr>
          <p:nvPr/>
        </p:nvSpPr>
        <p:spPr bwMode="auto">
          <a:xfrm>
            <a:off x="6457950" y="1585913"/>
            <a:ext cx="2036763" cy="393700"/>
          </a:xfrm>
          <a:prstGeom prst="rect">
            <a:avLst/>
          </a:prstGeom>
          <a:noFill/>
          <a:ln w="25400">
            <a:solidFill>
              <a:srgbClr val="0066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155656" name="Rectangle 8"/>
          <p:cNvSpPr>
            <a:spLocks/>
          </p:cNvSpPr>
          <p:nvPr/>
        </p:nvSpPr>
        <p:spPr bwMode="auto">
          <a:xfrm>
            <a:off x="7912100" y="1643063"/>
            <a:ext cx="5492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496" bIns="0">
            <a:spAutoFit/>
          </a:bodyPr>
          <a:lstStyle/>
          <a:p>
            <a:pPr marL="30163"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900" b="1">
                <a:solidFill>
                  <a:srgbClr val="3333FF"/>
                </a:solidFill>
                <a:ea typeface="DejaVu Sans"/>
                <a:cs typeface="Arial" charset="0"/>
                <a:sym typeface="Arial" charset="0"/>
              </a:rPr>
              <a:t>12%</a:t>
            </a:r>
          </a:p>
        </p:txBody>
      </p:sp>
      <p:sp>
        <p:nvSpPr>
          <p:cNvPr id="155657" name="Rectangle 9"/>
          <p:cNvSpPr>
            <a:spLocks/>
          </p:cNvSpPr>
          <p:nvPr/>
        </p:nvSpPr>
        <p:spPr bwMode="auto">
          <a:xfrm>
            <a:off x="6457950" y="2063750"/>
            <a:ext cx="2036763" cy="333375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155658" name="Rectangle 10"/>
          <p:cNvSpPr>
            <a:spLocks/>
          </p:cNvSpPr>
          <p:nvPr/>
        </p:nvSpPr>
        <p:spPr bwMode="auto">
          <a:xfrm>
            <a:off x="7912100" y="2057400"/>
            <a:ext cx="54927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496" bIns="0">
            <a:spAutoFit/>
          </a:bodyPr>
          <a:lstStyle/>
          <a:p>
            <a:pPr marL="30163"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900" b="1">
                <a:solidFill>
                  <a:srgbClr val="66FF33"/>
                </a:solidFill>
                <a:ea typeface="DejaVu Sans"/>
                <a:cs typeface="Arial" charset="0"/>
                <a:sym typeface="Arial" charset="0"/>
              </a:rPr>
              <a:t>25%</a:t>
            </a:r>
          </a:p>
        </p:txBody>
      </p:sp>
      <p:sp>
        <p:nvSpPr>
          <p:cNvPr id="155659" name="Rectangle 11"/>
          <p:cNvSpPr>
            <a:spLocks/>
          </p:cNvSpPr>
          <p:nvPr/>
        </p:nvSpPr>
        <p:spPr bwMode="auto">
          <a:xfrm>
            <a:off x="1479550" y="866775"/>
            <a:ext cx="29591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496" bIns="0">
            <a:spAutoFit/>
          </a:bodyPr>
          <a:lstStyle/>
          <a:p>
            <a:pPr marL="30163"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>
                <a:latin typeface="Times New Roman" pitchFamily="18" charset="0"/>
                <a:ea typeface="DejaVu Sans"/>
                <a:cs typeface="Times New Roman" pitchFamily="18" charset="0"/>
                <a:sym typeface="Times New Roman" pitchFamily="18" charset="0"/>
              </a:rPr>
              <a:t>With the same number of selected J/ψ</a:t>
            </a:r>
          </a:p>
        </p:txBody>
      </p:sp>
      <p:sp>
        <p:nvSpPr>
          <p:cNvPr id="155660" name="Rectangle 12"/>
          <p:cNvSpPr>
            <a:spLocks/>
          </p:cNvSpPr>
          <p:nvPr/>
        </p:nvSpPr>
        <p:spPr bwMode="auto">
          <a:xfrm>
            <a:off x="1352550" y="192088"/>
            <a:ext cx="7366000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300" b="1">
                <a:latin typeface="Comic Sans MS" pitchFamily="66" charset="0"/>
                <a:ea typeface="DejaVu Sans"/>
                <a:sym typeface="Comic Sans MS" pitchFamily="66" charset="0"/>
              </a:rPr>
              <a:t>Polarisation Effect on Measurement</a:t>
            </a:r>
          </a:p>
        </p:txBody>
      </p:sp>
      <p:sp>
        <p:nvSpPr>
          <p:cNvPr id="155661" name="Rectangle 13"/>
          <p:cNvSpPr>
            <a:spLocks/>
          </p:cNvSpPr>
          <p:nvPr/>
        </p:nvSpPr>
        <p:spPr bwMode="auto">
          <a:xfrm>
            <a:off x="847725" y="5075238"/>
            <a:ext cx="8543925" cy="174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44FE"/>
                </a:solidFill>
                <a:latin typeface="Times New Roman" pitchFamily="18" charset="0"/>
                <a:ea typeface="DejaVu Sans"/>
                <a:sym typeface="Times New Roman" pitchFamily="18" charset="0"/>
              </a:rPr>
              <a:t>➣ The total cross section difference may be up to 25%</a:t>
            </a:r>
          </a:p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2300" b="1">
              <a:solidFill>
                <a:srgbClr val="0044FE"/>
              </a:solidFill>
              <a:latin typeface="Times New Roman" pitchFamily="18" charset="0"/>
              <a:ea typeface="DejaVu Sans"/>
              <a:sym typeface="Times New Roman" pitchFamily="18" charset="0"/>
            </a:endParaRPr>
          </a:p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44FE"/>
                </a:solidFill>
                <a:latin typeface="Times New Roman" pitchFamily="18" charset="0"/>
                <a:ea typeface="DejaVu Sans"/>
                <a:sym typeface="Times New Roman" pitchFamily="18" charset="0"/>
              </a:rPr>
              <a:t>➣ The differential cross section shape may be changed</a:t>
            </a:r>
          </a:p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2300" b="1">
              <a:solidFill>
                <a:srgbClr val="0044FE"/>
              </a:solidFill>
              <a:latin typeface="Times New Roman" pitchFamily="18" charset="0"/>
              <a:ea typeface="DejaVu Sans"/>
              <a:sym typeface="Times New Roman" pitchFamily="18" charset="0"/>
            </a:endParaRPr>
          </a:p>
          <a:p>
            <a:pPr defTabSz="70802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44FE"/>
                </a:solidFill>
                <a:latin typeface="Times New Roman" pitchFamily="18" charset="0"/>
                <a:ea typeface="DejaVu Sans"/>
                <a:sym typeface="Times New Roman" pitchFamily="18" charset="0"/>
              </a:rPr>
              <a:t>➣ For some pt and η bins, the effect is much larger than average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标题 1"/>
          <p:cNvSpPr>
            <a:spLocks noGrp="1"/>
          </p:cNvSpPr>
          <p:nvPr>
            <p:ph type="title"/>
          </p:nvPr>
        </p:nvSpPr>
        <p:spPr>
          <a:xfrm>
            <a:off x="503238" y="46038"/>
            <a:ext cx="9069387" cy="879475"/>
          </a:xfrm>
        </p:spPr>
        <p:txBody>
          <a:bodyPr/>
          <a:lstStyle/>
          <a:p>
            <a:pPr eaLnBrk="1"/>
            <a:r>
              <a:rPr lang="en-US" altLang="zh-CN" smtClean="0"/>
              <a:t>Bc selection</a:t>
            </a:r>
            <a:endParaRPr lang="zh-CN" altLang="en-US" smtClean="0"/>
          </a:p>
        </p:txBody>
      </p:sp>
      <p:sp>
        <p:nvSpPr>
          <p:cNvPr id="1566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itchFamily="18" charset="0"/>
              <a:buNone/>
            </a:pPr>
            <a:endParaRPr lang="zh-CN" altLang="en-US" smtClean="0"/>
          </a:p>
        </p:txBody>
      </p:sp>
      <p:pic>
        <p:nvPicPr>
          <p:cNvPr id="156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913" y="3017838"/>
            <a:ext cx="4800600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731838"/>
            <a:ext cx="73152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68F87A7-3A6C-41F5-865B-4000EE550A75}" type="slidenum">
              <a:rPr lang="en-GB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39</a:t>
            </a:fld>
            <a:endParaRPr lang="en-GB" altLang="zh-CN" smtClean="0">
              <a:latin typeface="Times New Roman" pitchFamily="18" charset="0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393700"/>
            <a:ext cx="97663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The </a:t>
            </a:r>
            <a:r>
              <a:rPr lang="en-US" altLang="zh-CN" sz="4000" b="1" kern="1200" dirty="0" err="1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LHCb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 Collaboration</a:t>
            </a:r>
            <a:endParaRPr lang="zh-CN" altLang="en-US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313" y="1570038"/>
            <a:ext cx="9921875" cy="5562600"/>
          </a:xfrm>
          <a:prstGeom prst="rect">
            <a:avLst/>
          </a:prstGeom>
        </p:spPr>
        <p:txBody>
          <a:bodyPr/>
          <a:lstStyle/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~800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physicists</a:t>
            </a: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54 institutes</a:t>
            </a: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15 countries</a:t>
            </a:r>
          </a:p>
          <a:p>
            <a:pPr lvl="1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North America: 1(US)</a:t>
            </a:r>
          </a:p>
          <a:p>
            <a:pPr lvl="1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South America: 1(Brazil)</a:t>
            </a:r>
          </a:p>
          <a:p>
            <a:pPr lvl="1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Asia: 1(China)</a:t>
            </a:r>
          </a:p>
          <a:p>
            <a:pPr lvl="1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Main goal: CP</a:t>
            </a:r>
            <a:r>
              <a:rPr lang="zh-CN" alt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violation &amp; rare decay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New Physics</a:t>
            </a: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</a:t>
            </a:r>
          </a:p>
        </p:txBody>
      </p:sp>
      <p:pic>
        <p:nvPicPr>
          <p:cNvPr id="21507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7175"/>
            <a:ext cx="4918075" cy="400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B268DC3-6B00-4158-9052-23B0B71AE4F9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</a:t>
            </a:fld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AF862CD-060A-4AF6-BD20-06E3BC5C3DD0}" type="slidenum">
              <a:rPr lang="en-GB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40</a:t>
            </a:fld>
            <a:endParaRPr lang="en-GB" altLang="zh-CN" smtClean="0">
              <a:latin typeface="Times New Roman" pitchFamily="18" charset="0"/>
            </a:endParaRP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550863" y="314325"/>
            <a:ext cx="9207500" cy="733425"/>
          </a:xfrm>
          <a:prstGeom prst="rect">
            <a:avLst/>
          </a:prstGeom>
          <a:solidFill>
            <a:srgbClr val="F0FAA4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500">
                <a:solidFill>
                  <a:srgbClr val="FF0000"/>
                </a:solidFill>
                <a:ea typeface="DejaVu Sans"/>
                <a:cs typeface="Arial" charset="0"/>
                <a:sym typeface="Euclid Symbol"/>
              </a:rPr>
              <a:t>Info on B candidate</a:t>
            </a:r>
            <a:endParaRPr lang="en-US" altLang="zh-CN" sz="3500" baseline="30000">
              <a:solidFill>
                <a:srgbClr val="FF0000"/>
              </a:solidFill>
              <a:ea typeface="DejaVu Sans"/>
              <a:cs typeface="Arial" charset="0"/>
              <a:sym typeface="Euclid Symbol"/>
            </a:endParaRPr>
          </a:p>
        </p:txBody>
      </p:sp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113" y="1338263"/>
            <a:ext cx="275748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4" name="TextBox 5"/>
          <p:cNvSpPr txBox="1">
            <a:spLocks noChangeArrowheads="1"/>
          </p:cNvSpPr>
          <p:nvPr/>
        </p:nvSpPr>
        <p:spPr bwMode="auto">
          <a:xfrm>
            <a:off x="630238" y="1338263"/>
            <a:ext cx="8613775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>
                <a:solidFill>
                  <a:srgbClr val="CC00CC"/>
                </a:solidFill>
                <a:ea typeface="DejaVu Sans"/>
              </a:rPr>
              <a:t> Studies of J/</a:t>
            </a:r>
            <a:r>
              <a:rPr lang="el-GR" altLang="zh-CN">
                <a:solidFill>
                  <a:srgbClr val="CC00CC"/>
                </a:solidFill>
                <a:ea typeface="DejaVu Sans"/>
              </a:rPr>
              <a:t>ψ</a:t>
            </a:r>
            <a:r>
              <a:rPr lang="en-US" altLang="zh-CN">
                <a:solidFill>
                  <a:srgbClr val="CC00CC"/>
                </a:solidFill>
                <a:ea typeface="DejaVu Sans"/>
              </a:rPr>
              <a:t> vertices in sample showed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CC00CC"/>
                </a:solidFill>
                <a:ea typeface="DejaVu Sans"/>
              </a:rPr>
              <a:t>  that some not consistent with PV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>
              <a:solidFill>
                <a:srgbClr val="CC00CC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>
                <a:solidFill>
                  <a:srgbClr val="0070C0"/>
                </a:solidFill>
                <a:ea typeface="DejaVu Sans"/>
              </a:rPr>
              <a:t> Example: plot of J/</a:t>
            </a:r>
            <a:r>
              <a:rPr lang="el-GR" altLang="zh-CN">
                <a:solidFill>
                  <a:srgbClr val="0070C0"/>
                </a:solidFill>
                <a:ea typeface="DejaVu Sans"/>
              </a:rPr>
              <a:t>ψ</a:t>
            </a:r>
            <a:r>
              <a:rPr lang="en-US" altLang="zh-CN">
                <a:solidFill>
                  <a:srgbClr val="0070C0"/>
                </a:solidFill>
                <a:ea typeface="DejaVu Sans"/>
              </a:rPr>
              <a:t> pseudo proper-time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0070C0"/>
                </a:solidFill>
                <a:ea typeface="DejaVu Sans"/>
              </a:rPr>
              <a:t>  showing suggestion of  ~ 4 non-prompt candidates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>
              <a:solidFill>
                <a:srgbClr val="006600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>
                <a:solidFill>
                  <a:srgbClr val="006600"/>
                </a:solidFill>
                <a:ea typeface="DejaVu Sans"/>
              </a:rPr>
              <a:t> This is about the fraction we would expect from MC 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006600"/>
                </a:solidFill>
                <a:ea typeface="DejaVu Sans"/>
              </a:rPr>
              <a:t>  (assuming the cross-sections in the MC)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>
              <a:solidFill>
                <a:srgbClr val="996600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>
                <a:solidFill>
                  <a:srgbClr val="996600"/>
                </a:solidFill>
                <a:ea typeface="DejaVu Sans"/>
              </a:rPr>
              <a:t> Displaced candidates have been scanned in Panoramix, to check in particular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996600"/>
                </a:solidFill>
                <a:ea typeface="DejaVu Sans"/>
              </a:rPr>
              <a:t>  whether vertex looks truly displaced, or whether it is in an unreconstructed PV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>
              <a:solidFill>
                <a:srgbClr val="CC00CC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>
                <a:solidFill>
                  <a:srgbClr val="CC00CC"/>
                </a:solidFill>
                <a:ea typeface="DejaVu Sans"/>
              </a:rPr>
              <a:t> One event is of particular interest: 69618  12484.    The J/</a:t>
            </a:r>
            <a:r>
              <a:rPr lang="el-GR" altLang="zh-CN">
                <a:solidFill>
                  <a:srgbClr val="CC00CC"/>
                </a:solidFill>
                <a:ea typeface="DejaVu Sans"/>
              </a:rPr>
              <a:t>ψ</a:t>
            </a:r>
            <a:r>
              <a:rPr lang="en-US" altLang="zh-CN">
                <a:solidFill>
                  <a:srgbClr val="CC00CC"/>
                </a:solidFill>
                <a:ea typeface="DejaVu Sans"/>
              </a:rPr>
              <a:t> vertex has another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CC00CC"/>
                </a:solidFill>
                <a:ea typeface="DejaVu Sans"/>
              </a:rPr>
              <a:t>  track well associated with it which is identified by the RICH as a good kaon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CC00CC"/>
                </a:solidFill>
                <a:ea typeface="DejaVu Sans"/>
              </a:rPr>
              <a:t>  candidate.  The invariant mass of the vertex is 5315 MeV, which would be within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CC00CC"/>
                </a:solidFill>
                <a:ea typeface="DejaVu Sans"/>
              </a:rPr>
              <a:t>  2 sigma of the B mass assuming the resolution in the MC.  The kinematics and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>
                <a:solidFill>
                  <a:srgbClr val="CC00CC"/>
                </a:solidFill>
                <a:ea typeface="DejaVu Sans"/>
              </a:rPr>
              <a:t>  topology of  the event look ‘normal’.  It passes the established B→J/</a:t>
            </a:r>
            <a:r>
              <a:rPr lang="el-GR" altLang="zh-CN">
                <a:solidFill>
                  <a:srgbClr val="CC00CC"/>
                </a:solidFill>
                <a:ea typeface="DejaVu Sans"/>
              </a:rPr>
              <a:t>ψ</a:t>
            </a:r>
            <a:r>
              <a:rPr lang="en-US" altLang="zh-CN">
                <a:solidFill>
                  <a:srgbClr val="CC00CC"/>
                </a:solidFill>
                <a:ea typeface="DejaVu Sans"/>
              </a:rPr>
              <a:t>K selection.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>
              <a:solidFill>
                <a:srgbClr val="CC00CC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>
                <a:solidFill>
                  <a:srgbClr val="0070C0"/>
                </a:solidFill>
                <a:ea typeface="DejaVu Sans"/>
              </a:rPr>
              <a:t> With the MC cross-sections, we would expect ~0.15 B→J/</a:t>
            </a:r>
            <a:r>
              <a:rPr lang="el-GR" altLang="zh-CN">
                <a:solidFill>
                  <a:srgbClr val="0070C0"/>
                </a:solidFill>
                <a:ea typeface="DejaVu Sans"/>
              </a:rPr>
              <a:t>ψ</a:t>
            </a:r>
            <a:r>
              <a:rPr lang="en-US" altLang="zh-CN">
                <a:solidFill>
                  <a:srgbClr val="0070C0"/>
                </a:solidFill>
                <a:ea typeface="DejaVu Sans"/>
              </a:rPr>
              <a:t>K events.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zh-CN">
              <a:solidFill>
                <a:srgbClr val="CC00CC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>
                <a:solidFill>
                  <a:srgbClr val="006600"/>
                </a:solidFill>
                <a:ea typeface="DejaVu Sans"/>
              </a:rPr>
              <a:t> More details on: </a:t>
            </a:r>
            <a:r>
              <a:rPr lang="en-US" altLang="zh-CN" sz="1300">
                <a:solidFill>
                  <a:srgbClr val="006600"/>
                </a:solidFill>
                <a:ea typeface="DejaVu Sans"/>
              </a:rPr>
              <a:t>http://lhcb-reconstruction.web.cern.ch/lhcb-reconstruction/Panoramix/PRplots/2010/bees/</a:t>
            </a:r>
            <a:endParaRPr lang="en-US" altLang="zh-CN" sz="2000">
              <a:solidFill>
                <a:srgbClr val="006600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>
                <a:solidFill>
                  <a:srgbClr val="CC00CC"/>
                </a:solidFill>
                <a:ea typeface="DejaVu Sans"/>
              </a:rPr>
              <a:t> </a:t>
            </a:r>
          </a:p>
        </p:txBody>
      </p:sp>
      <p:sp>
        <p:nvSpPr>
          <p:cNvPr id="158725" name="TextBox 6"/>
          <p:cNvSpPr txBox="1">
            <a:spLocks noChangeArrowheads="1"/>
          </p:cNvSpPr>
          <p:nvPr/>
        </p:nvSpPr>
        <p:spPr bwMode="auto">
          <a:xfrm>
            <a:off x="7718425" y="1654175"/>
            <a:ext cx="11414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300">
                <a:solidFill>
                  <a:srgbClr val="00B050"/>
                </a:solidFill>
                <a:ea typeface="DejaVu Sans"/>
              </a:rPr>
              <a:t>Olivier Leroy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91175" y="2362200"/>
            <a:ext cx="393700" cy="158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7" name="TextBox 9"/>
          <p:cNvSpPr txBox="1">
            <a:spLocks noChangeArrowheads="1"/>
          </p:cNvSpPr>
          <p:nvPr/>
        </p:nvSpPr>
        <p:spPr bwMode="auto">
          <a:xfrm>
            <a:off x="7639050" y="473075"/>
            <a:ext cx="1990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>
                <a:solidFill>
                  <a:srgbClr val="006600"/>
                </a:solidFill>
                <a:ea typeface="DejaVu Sans"/>
              </a:rPr>
              <a:t>Leroy, Ruf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zh-CN" altLang="en-US" smtClean="0"/>
          </a:p>
        </p:txBody>
      </p:sp>
      <p:pic>
        <p:nvPicPr>
          <p:cNvPr id="23554" name="Picture 3" descr="cavernpeop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1317625"/>
            <a:ext cx="91440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0663" y="1357313"/>
            <a:ext cx="29146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7657B6-74CB-49D6-B276-2EE948B35F4F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</a:t>
            </a:fld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Physics on </a:t>
            </a:r>
            <a:r>
              <a:rPr lang="en-US" altLang="zh-CN" sz="4000" b="1" kern="1200" dirty="0" err="1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LHCb</a:t>
            </a:r>
            <a:endParaRPr lang="zh-CN" altLang="en-US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73113" y="1798638"/>
            <a:ext cx="8686800" cy="5181600"/>
          </a:xfrm>
          <a:prstGeom prst="rect">
            <a:avLst/>
          </a:prstGeom>
        </p:spPr>
        <p:txBody>
          <a:bodyPr/>
          <a:lstStyle/>
          <a:p>
            <a:pPr marL="514350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CN" sz="32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New Physics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1. CP</a:t>
            </a:r>
            <a:r>
              <a:rPr lang="zh-CN" alt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violation</a:t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2. rare decay</a:t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pPr marL="514350" indent="-51435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altLang="zh-CN" sz="32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Flavor Physics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CN" sz="32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</a:t>
            </a:r>
            <a:r>
              <a:rPr lang="zh-CN" altLang="en-US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Physics and </a:t>
            </a:r>
            <a:r>
              <a:rPr lang="en-US" altLang="zh-CN" sz="32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Physics)</a:t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1. J/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/>
              </a:rPr>
              <a:t> production(prompt and from b-decay)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altLang="zh-CN" sz="3200" i="1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zh-CN" sz="3200" i="1" kern="0" baseline="-25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altLang="zh-CN" sz="32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physics</a:t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3. Upsilon</a:t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altLang="zh-CN" sz="32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Baryons (</a:t>
            </a:r>
            <a:r>
              <a:rPr lang="el-GR" altLang="zh-CN" sz="32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Λ</a:t>
            </a:r>
            <a:r>
              <a:rPr lang="en-US" altLang="zh-CN" sz="3200" i="1" kern="0" baseline="-25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,…)</a:t>
            </a:r>
            <a:b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altLang="zh-CN" sz="32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zh-CN" altLang="en-US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9078EC2-62C4-4CB7-9237-AA35F72F9086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altLang="zh-CN" sz="4000" b="1" kern="1200" dirty="0" smtClean="0">
                <a:solidFill>
                  <a:schemeClr val="tx1"/>
                </a:solidFill>
                <a:latin typeface="Comic Sans MS" charset="0"/>
                <a:ea typeface="宋体" charset="-122"/>
                <a:cs typeface="+mn-cs"/>
                <a:sym typeface="Comic Sans MS" charset="0"/>
              </a:rPr>
              <a:t>b production on LHC(b)</a:t>
            </a:r>
            <a:endParaRPr lang="zh-CN" altLang="en-US" sz="4000" b="1" kern="1200" dirty="0">
              <a:solidFill>
                <a:schemeClr val="tx1"/>
              </a:solidFill>
              <a:latin typeface="Comic Sans MS" charset="0"/>
              <a:ea typeface="宋体" charset="-122"/>
              <a:cs typeface="+mn-cs"/>
              <a:sym typeface="Comic Sans MS" charset="0"/>
            </a:endParaRPr>
          </a:p>
        </p:txBody>
      </p:sp>
      <p:grpSp>
        <p:nvGrpSpPr>
          <p:cNvPr id="27650" name="Group 42"/>
          <p:cNvGrpSpPr>
            <a:grpSpLocks/>
          </p:cNvGrpSpPr>
          <p:nvPr/>
        </p:nvGrpSpPr>
        <p:grpSpPr bwMode="auto">
          <a:xfrm>
            <a:off x="315913" y="1493838"/>
            <a:ext cx="9525000" cy="2667000"/>
            <a:chOff x="62476" y="642918"/>
            <a:chExt cx="9487861" cy="2773023"/>
          </a:xfrm>
        </p:grpSpPr>
        <p:sp>
          <p:nvSpPr>
            <p:cNvPr id="30" name="TextBox 29"/>
            <p:cNvSpPr txBox="1"/>
            <p:nvPr/>
          </p:nvSpPr>
          <p:spPr>
            <a:xfrm>
              <a:off x="62476" y="642918"/>
              <a:ext cx="9487861" cy="2773023"/>
            </a:xfrm>
            <a:prstGeom prst="rect">
              <a:avLst/>
            </a:prstGeom>
            <a:noFill/>
          </p:spPr>
          <p:txBody>
            <a:bodyPr/>
            <a:lstStyle/>
            <a:p>
              <a:pPr marL="266700" indent="-26670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ü"/>
                <a:defRPr/>
              </a:pP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bb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pair production correlated, sharply peaked forward-backward</a:t>
              </a:r>
            </a:p>
            <a:p>
              <a:pPr marL="541338" lvl="1" indent="-2714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Ø"/>
                <a:defRPr/>
              </a:pP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bb </a:t>
              </a:r>
              <a:r>
                <a:rPr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cross-section : </a:t>
              </a:r>
              <a:r>
                <a:rPr lang="el-GR" sz="2400" dirty="0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+mn-ea"/>
                  <a:cs typeface="Times New Roman"/>
                </a:rPr>
                <a:t>σ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+mn-ea"/>
                  <a:cs typeface="Times New Roman"/>
                </a:rPr>
                <a:t>bb 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+mn-ea"/>
                  <a:cs typeface="Times New Roman"/>
                </a:rPr>
                <a:t>~ 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+mn-ea"/>
                  <a:cs typeface="Times New Roman"/>
                </a:rPr>
                <a:t>500 µb (@14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+mn-ea"/>
                  <a:cs typeface="Times New Roman"/>
                </a:rPr>
                <a:t>TeV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/>
                  <a:ea typeface="+mn-ea"/>
                  <a:cs typeface="Times New Roman"/>
                </a:rPr>
                <a:t>)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n-ea"/>
                <a:cs typeface="Times New Roman"/>
              </a:endParaRPr>
            </a:p>
            <a:p>
              <a:pPr marL="541338" lvl="1" indent="-2714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Ø"/>
                <a:defRPr/>
              </a:pPr>
              <a:r>
                <a:rPr lang="en-GB" sz="24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B</a:t>
              </a:r>
              <a:r>
                <a:rPr lang="en-GB" sz="2400" baseline="300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+</a:t>
              </a:r>
              <a:r>
                <a:rPr lang="en-US" sz="2400" baseline="300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/-</a:t>
              </a:r>
              <a:r>
                <a:rPr lang="en-GB" sz="24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GB" sz="24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(40%), B</a:t>
              </a:r>
              <a:r>
                <a:rPr lang="en-GB" sz="2400" baseline="300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0</a:t>
              </a:r>
              <a:r>
                <a:rPr lang="en-GB" sz="24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(40%), B</a:t>
              </a:r>
              <a:r>
                <a:rPr lang="en-GB" sz="2400" baseline="-250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</a:t>
              </a:r>
              <a:r>
                <a:rPr lang="en-GB" sz="24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(10%), b-baryons (10%), </a:t>
              </a:r>
              <a:r>
                <a:rPr lang="en-GB" sz="2400" dirty="0" err="1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B</a:t>
              </a:r>
              <a:r>
                <a:rPr lang="en-GB" sz="2400" baseline="-25000" dirty="0" err="1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c</a:t>
              </a:r>
              <a:r>
                <a:rPr lang="en-GB" sz="2400" baseline="-250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GB" sz="24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(&lt; 0.1</a:t>
              </a:r>
              <a:r>
                <a:rPr lang="en-GB" sz="2400" dirty="0">
                  <a:solidFill>
                    <a:srgbClr val="008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%) 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n-ea"/>
                <a:cs typeface="Times New Roman"/>
              </a:endParaRPr>
            </a:p>
            <a:p>
              <a:pPr marL="266700" indent="-26670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ü"/>
                <a:defRPr/>
              </a:pP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LHCb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limits luminosity to few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  <a:r>
                <a:rPr lang="en-US" sz="2800" b="1" baseline="30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32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cm</a:t>
              </a:r>
              <a:r>
                <a:rPr lang="en-US" sz="2800" b="1" baseline="30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-2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lang="en-US" sz="2800" b="1" baseline="30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-1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to reduce pile-up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541338" lvl="1" indent="-2714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Ø"/>
                <a:defRPr/>
              </a:pPr>
              <a:r>
                <a:rPr lang="en-US" altLang="zh-CN" sz="2400" dirty="0">
                  <a:solidFill>
                    <a:srgbClr val="0235AD"/>
                  </a:solidFill>
                  <a:latin typeface="Times New Roman"/>
                  <a:ea typeface="+mn-ea"/>
                  <a:cs typeface="Times New Roman"/>
                </a:rPr>
                <a:t>Maximize probability of a single interaction per crossing</a:t>
              </a:r>
              <a:endParaRPr lang="en-US" sz="2400" dirty="0">
                <a:solidFill>
                  <a:srgbClr val="0235AD"/>
                </a:solidFill>
                <a:latin typeface="Times New Roman"/>
                <a:ea typeface="+mn-ea"/>
                <a:cs typeface="Times New Roman"/>
              </a:endParaRPr>
            </a:p>
            <a:p>
              <a:pPr marL="541338" lvl="1" indent="-2714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Ø"/>
                <a:defRPr/>
              </a:pPr>
              <a:r>
                <a:rPr lang="en-US" altLang="zh-CN" sz="2400" dirty="0">
                  <a:solidFill>
                    <a:srgbClr val="0235AD"/>
                  </a:solidFill>
                  <a:latin typeface="Times New Roman"/>
                  <a:ea typeface="+mn-ea"/>
                  <a:cs typeface="Times New Roman"/>
                </a:rPr>
                <a:t>Design luminosity soon after start-up</a:t>
              </a:r>
              <a:endParaRPr lang="en-US" sz="2400" dirty="0">
                <a:latin typeface="Times New Roman"/>
                <a:ea typeface="+mn-ea"/>
                <a:cs typeface="Times New Roman"/>
              </a:endParaRPr>
            </a:p>
            <a:p>
              <a:pPr marL="266700" indent="-26670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Ø"/>
                <a:defRPr/>
              </a:pPr>
              <a:endParaRPr lang="en-GB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1" name="Straight Connector 35"/>
            <p:cNvCxnSpPr/>
            <p:nvPr/>
          </p:nvCxnSpPr>
          <p:spPr bwMode="auto">
            <a:xfrm>
              <a:off x="593796" y="713894"/>
              <a:ext cx="142318" cy="1651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7"/>
            <p:cNvCxnSpPr/>
            <p:nvPr/>
          </p:nvCxnSpPr>
          <p:spPr bwMode="auto">
            <a:xfrm>
              <a:off x="1101396" y="1403848"/>
              <a:ext cx="143900" cy="1651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" name="Straight Connector 35"/>
          <p:cNvCxnSpPr/>
          <p:nvPr/>
        </p:nvCxnSpPr>
        <p:spPr bwMode="auto">
          <a:xfrm>
            <a:off x="7412038" y="6140450"/>
            <a:ext cx="142875" cy="1588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652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C357AFF-12FA-4455-B7EF-CCF6B218036F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7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2765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2538" y="4141788"/>
            <a:ext cx="33559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713" y="4217988"/>
            <a:ext cx="3892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40"/>
          <p:cNvSpPr>
            <a:spLocks noChangeArrowheads="1"/>
          </p:cNvSpPr>
          <p:nvPr/>
        </p:nvSpPr>
        <p:spPr bwMode="auto">
          <a:xfrm>
            <a:off x="3592513" y="6523038"/>
            <a:ext cx="3124200" cy="7794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US" altLang="zh-CN" sz="24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~</a:t>
            </a:r>
            <a:r>
              <a:rPr lang="en-GB" altLang="zh-CN" sz="24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2fb</a:t>
            </a:r>
            <a:r>
              <a:rPr lang="en-GB" altLang="zh-CN" sz="2400" baseline="300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-1</a:t>
            </a:r>
            <a:r>
              <a:rPr lang="en-GB" altLang="zh-CN" sz="24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per year</a:t>
            </a:r>
          </a:p>
          <a:p>
            <a:pPr marL="266700" indent="-26670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en-US" altLang="zh-CN" sz="24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~ 10</a:t>
            </a:r>
            <a:r>
              <a:rPr lang="en-US" altLang="zh-CN" sz="2400" baseline="300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12  </a:t>
            </a:r>
            <a:r>
              <a:rPr lang="en-US" altLang="zh-CN" sz="240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bb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2830513" y="350838"/>
            <a:ext cx="4638675" cy="57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000" b="1">
                <a:latin typeface="Comic Sans MS" pitchFamily="66" charset="0"/>
                <a:sym typeface="Comic Sans MS" pitchFamily="66" charset="0"/>
              </a:rPr>
              <a:t>LHCb Detector (1)</a:t>
            </a:r>
          </a:p>
        </p:txBody>
      </p:sp>
      <p:pic>
        <p:nvPicPr>
          <p:cNvPr id="296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1206500"/>
            <a:ext cx="8102600" cy="324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699" name="AutoShape 3"/>
          <p:cNvSpPr>
            <a:spLocks/>
          </p:cNvSpPr>
          <p:nvPr/>
        </p:nvSpPr>
        <p:spPr bwMode="auto">
          <a:xfrm>
            <a:off x="1728788" y="2644775"/>
            <a:ext cx="163512" cy="2365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  <a:moveTo>
                  <a:pt x="11462" y="4342"/>
                </a:moveTo>
              </a:path>
            </a:pathLst>
          </a:custGeom>
          <a:solidFill>
            <a:schemeClr val="accent1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7418388" y="1628775"/>
            <a:ext cx="223837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/>
              <a:t>μ</a:t>
            </a:r>
            <a:r>
              <a:rPr lang="en-US" altLang="zh-CN" baseline="32000"/>
              <a:t>+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7454900" y="3065463"/>
            <a:ext cx="1841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/>
              <a:t>μ</a:t>
            </a:r>
            <a:r>
              <a:rPr lang="en-US" altLang="zh-CN" baseline="32000"/>
              <a:t>-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195388" y="3028950"/>
            <a:ext cx="1147762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8500A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 hadron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433888" y="5075238"/>
            <a:ext cx="4035425" cy="14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499" bIns="0"/>
          <a:lstStyle/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Tracking System (TT,T1-T3):</a:t>
            </a:r>
          </a:p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Tracking Efficiency </a:t>
            </a:r>
            <a:r>
              <a:rPr lang="en-US" altLang="zh-CN" sz="2300" b="1" u="sng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~ 95%</a:t>
            </a:r>
          </a:p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Ghost </a:t>
            </a:r>
            <a:r>
              <a:rPr lang="en-US" altLang="zh-CN" sz="2300" b="1" u="sng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~ 5%</a:t>
            </a:r>
            <a:endParaRPr lang="en-US" altLang="zh-CN" sz="2300" b="1">
              <a:solidFill>
                <a:srgbClr val="C78D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Δp/p~ </a:t>
            </a:r>
            <a:r>
              <a:rPr lang="en-US" altLang="zh-CN" sz="2300" b="1" u="sng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0.5%(long tracks)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801688" y="5078413"/>
            <a:ext cx="2781300" cy="98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499" bIns="0" anchor="ctr">
            <a:spAutoFit/>
          </a:bodyPr>
          <a:lstStyle/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Silicon strip detector:</a:t>
            </a:r>
          </a:p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σ</a:t>
            </a:r>
            <a:r>
              <a:rPr lang="en-US" altLang="zh-CN" sz="2300" b="1" baseline="-6000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x/y  </a:t>
            </a:r>
            <a:r>
              <a:rPr lang="en-US" altLang="zh-CN" sz="2300" b="1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~ </a:t>
            </a:r>
            <a:r>
              <a:rPr lang="en-US" altLang="zh-CN" sz="2300" b="1" u="sng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10 μm</a:t>
            </a:r>
            <a:endParaRPr lang="en-US" altLang="zh-CN" sz="2300" b="1">
              <a:solidFill>
                <a:srgbClr val="FE49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σ</a:t>
            </a:r>
            <a:r>
              <a:rPr lang="en-US" altLang="zh-CN" sz="2300" b="1" baseline="-6000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z   </a:t>
            </a:r>
            <a:r>
              <a:rPr lang="en-US" altLang="zh-CN" sz="2300" b="1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~ </a:t>
            </a:r>
            <a:r>
              <a:rPr lang="en-US" altLang="zh-CN" sz="2300" b="1" u="sng">
                <a:solidFill>
                  <a:srgbClr val="FE494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60 μm</a:t>
            </a:r>
            <a:endParaRPr lang="en-US" altLang="zh-CN" sz="2300" b="1">
              <a:solidFill>
                <a:srgbClr val="FE494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687513" y="3322638"/>
            <a:ext cx="304800" cy="1676400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546350" y="2952750"/>
            <a:ext cx="3560763" cy="2198688"/>
          </a:xfrm>
          <a:prstGeom prst="line">
            <a:avLst/>
          </a:prstGeom>
          <a:noFill/>
          <a:ln w="38100">
            <a:solidFill>
              <a:srgbClr val="9569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435475" y="3451225"/>
            <a:ext cx="1671638" cy="1700213"/>
          </a:xfrm>
          <a:prstGeom prst="line">
            <a:avLst/>
          </a:prstGeom>
          <a:noFill/>
          <a:ln w="38100">
            <a:solidFill>
              <a:srgbClr val="9569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1958975" y="2765425"/>
            <a:ext cx="7137400" cy="3175"/>
          </a:xfrm>
          <a:prstGeom prst="line">
            <a:avLst/>
          </a:prstGeom>
          <a:noFill/>
          <a:ln w="38100">
            <a:solidFill>
              <a:srgbClr val="2E6FFD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 flipH="1">
            <a:off x="209550" y="2765425"/>
            <a:ext cx="1533525" cy="11113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0" name="Rectangle 17"/>
          <p:cNvSpPr>
            <a:spLocks/>
          </p:cNvSpPr>
          <p:nvPr/>
        </p:nvSpPr>
        <p:spPr bwMode="auto">
          <a:xfrm>
            <a:off x="8305800" y="2843213"/>
            <a:ext cx="909638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2E6FF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beam 2</a:t>
            </a:r>
          </a:p>
        </p:txBody>
      </p:sp>
      <p:sp>
        <p:nvSpPr>
          <p:cNvPr id="29711" name="Line 18"/>
          <p:cNvSpPr>
            <a:spLocks noChangeShapeType="1"/>
          </p:cNvSpPr>
          <p:nvPr/>
        </p:nvSpPr>
        <p:spPr bwMode="auto">
          <a:xfrm>
            <a:off x="984250" y="2008188"/>
            <a:ext cx="806450" cy="728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2" name="Line 19"/>
          <p:cNvSpPr>
            <a:spLocks noChangeShapeType="1"/>
          </p:cNvSpPr>
          <p:nvPr/>
        </p:nvSpPr>
        <p:spPr bwMode="auto">
          <a:xfrm>
            <a:off x="603250" y="2559050"/>
            <a:ext cx="1177925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 rot="10800000" flipH="1">
            <a:off x="1350963" y="2795588"/>
            <a:ext cx="433387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>
            <a:off x="1646238" y="1547813"/>
            <a:ext cx="146050" cy="116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5" name="Line 22"/>
          <p:cNvSpPr>
            <a:spLocks noChangeShapeType="1"/>
          </p:cNvSpPr>
          <p:nvPr/>
        </p:nvSpPr>
        <p:spPr bwMode="auto">
          <a:xfrm flipH="1">
            <a:off x="1801813" y="1562100"/>
            <a:ext cx="2359025" cy="1165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6" name="Line 23"/>
          <p:cNvSpPr>
            <a:spLocks noChangeShapeType="1"/>
          </p:cNvSpPr>
          <p:nvPr/>
        </p:nvSpPr>
        <p:spPr bwMode="auto">
          <a:xfrm flipH="1">
            <a:off x="1841500" y="2073275"/>
            <a:ext cx="5588000" cy="681038"/>
          </a:xfrm>
          <a:prstGeom prst="line">
            <a:avLst/>
          </a:prstGeom>
          <a:noFill/>
          <a:ln w="38100">
            <a:solidFill>
              <a:srgbClr val="8500AF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 rot="10800000">
            <a:off x="1800225" y="2776538"/>
            <a:ext cx="5654675" cy="530225"/>
          </a:xfrm>
          <a:prstGeom prst="line">
            <a:avLst/>
          </a:prstGeom>
          <a:noFill/>
          <a:ln w="38100">
            <a:solidFill>
              <a:srgbClr val="8500AF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8" name="Line 25"/>
          <p:cNvSpPr>
            <a:spLocks noChangeShapeType="1"/>
          </p:cNvSpPr>
          <p:nvPr/>
        </p:nvSpPr>
        <p:spPr bwMode="auto">
          <a:xfrm flipH="1">
            <a:off x="1879600" y="2584450"/>
            <a:ext cx="5849938" cy="16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 flipH="1">
            <a:off x="1820863" y="2401888"/>
            <a:ext cx="4440237" cy="363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20" name="Line 27"/>
          <p:cNvSpPr>
            <a:spLocks noChangeShapeType="1"/>
          </p:cNvSpPr>
          <p:nvPr/>
        </p:nvSpPr>
        <p:spPr bwMode="auto">
          <a:xfrm rot="10800000">
            <a:off x="1860550" y="2805113"/>
            <a:ext cx="4151313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21" name="Line 28"/>
          <p:cNvSpPr>
            <a:spLocks noChangeShapeType="1"/>
          </p:cNvSpPr>
          <p:nvPr/>
        </p:nvSpPr>
        <p:spPr bwMode="auto">
          <a:xfrm rot="10800000">
            <a:off x="1824038" y="2808288"/>
            <a:ext cx="3754437" cy="563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22" name="Rectangle 29"/>
          <p:cNvSpPr>
            <a:spLocks/>
          </p:cNvSpPr>
          <p:nvPr/>
        </p:nvSpPr>
        <p:spPr bwMode="auto">
          <a:xfrm>
            <a:off x="3821113" y="6751638"/>
            <a:ext cx="556101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499" bIns="0" anchor="ctr">
            <a:spAutoFit/>
          </a:bodyPr>
          <a:lstStyle/>
          <a:p>
            <a:pPr marL="301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900" b="1">
                <a:solidFill>
                  <a:srgbClr val="C78D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*long tracks: tracks passing trough VELO,TT,T1-T3</a:t>
            </a:r>
          </a:p>
        </p:txBody>
      </p:sp>
      <p:sp>
        <p:nvSpPr>
          <p:cNvPr id="29723" name="Line 30"/>
          <p:cNvSpPr>
            <a:spLocks noChangeShapeType="1"/>
          </p:cNvSpPr>
          <p:nvPr/>
        </p:nvSpPr>
        <p:spPr bwMode="auto">
          <a:xfrm rot="10800000" flipH="1">
            <a:off x="5227638" y="6486525"/>
            <a:ext cx="215900" cy="295275"/>
          </a:xfrm>
          <a:prstGeom prst="line">
            <a:avLst/>
          </a:prstGeom>
          <a:noFill/>
          <a:ln w="38100">
            <a:solidFill>
              <a:srgbClr val="9569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29724" name="Rectangle 31"/>
          <p:cNvSpPr>
            <a:spLocks/>
          </p:cNvSpPr>
          <p:nvPr/>
        </p:nvSpPr>
        <p:spPr bwMode="auto">
          <a:xfrm>
            <a:off x="165100" y="2881313"/>
            <a:ext cx="90805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D90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beam 1</a:t>
            </a:r>
          </a:p>
        </p:txBody>
      </p:sp>
      <p:sp>
        <p:nvSpPr>
          <p:cNvPr id="29725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57EC32B-FBBB-4830-AB1B-F39E43120776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8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2972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1206500"/>
            <a:ext cx="8102600" cy="324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6" name="AutoShape 3"/>
          <p:cNvSpPr>
            <a:spLocks/>
          </p:cNvSpPr>
          <p:nvPr/>
        </p:nvSpPr>
        <p:spPr bwMode="auto">
          <a:xfrm>
            <a:off x="1728788" y="2644775"/>
            <a:ext cx="163512" cy="2365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  <a:moveTo>
                  <a:pt x="11462" y="4342"/>
                </a:moveTo>
              </a:path>
            </a:pathLst>
          </a:custGeom>
          <a:solidFill>
            <a:schemeClr val="accent1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31747" name="Rectangle 4"/>
          <p:cNvSpPr>
            <a:spLocks/>
          </p:cNvSpPr>
          <p:nvPr/>
        </p:nvSpPr>
        <p:spPr bwMode="auto">
          <a:xfrm>
            <a:off x="7418388" y="1628775"/>
            <a:ext cx="223837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/>
              <a:t>μ</a:t>
            </a:r>
            <a:r>
              <a:rPr lang="en-US" altLang="zh-CN" baseline="32000"/>
              <a:t>+</a:t>
            </a:r>
          </a:p>
        </p:txBody>
      </p:sp>
      <p:sp>
        <p:nvSpPr>
          <p:cNvPr id="31748" name="Rectangle 5"/>
          <p:cNvSpPr>
            <a:spLocks/>
          </p:cNvSpPr>
          <p:nvPr/>
        </p:nvSpPr>
        <p:spPr bwMode="auto">
          <a:xfrm>
            <a:off x="7454900" y="3065463"/>
            <a:ext cx="1841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/>
              <a:t>μ</a:t>
            </a:r>
            <a:r>
              <a:rPr lang="en-US" altLang="zh-CN" baseline="32000"/>
              <a:t>-</a:t>
            </a: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1195388" y="3028950"/>
            <a:ext cx="1147762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8500A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 hadron</a:t>
            </a:r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1535113" y="6478588"/>
            <a:ext cx="74676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499" bIns="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b="1">
                <a:solidFill>
                  <a:schemeClr val="accent1"/>
                </a:solidFill>
                <a:ea typeface="DejaVu Sans"/>
              </a:rPr>
              <a:t>ECAL:</a:t>
            </a:r>
            <a:r>
              <a:rPr lang="en-US" altLang="zh-CN" sz="2400" b="1">
                <a:solidFill>
                  <a:schemeClr val="accent1"/>
                </a:solidFill>
                <a:latin typeface="Symbol" pitchFamily="18" charset="2"/>
                <a:ea typeface="DejaVu Sans"/>
              </a:rPr>
              <a:t> </a:t>
            </a:r>
            <a:r>
              <a:rPr lang="fr-FR" altLang="zh-CN" sz="2400" b="1">
                <a:solidFill>
                  <a:schemeClr val="accent1"/>
                </a:solidFill>
                <a:latin typeface="Symbol" pitchFamily="18" charset="2"/>
                <a:ea typeface="DejaVu Sans"/>
              </a:rPr>
              <a:t>s</a:t>
            </a:r>
            <a:r>
              <a:rPr lang="fr-FR" altLang="zh-CN" sz="2400" b="1">
                <a:solidFill>
                  <a:schemeClr val="accent1"/>
                </a:solidFill>
                <a:ea typeface="DejaVu Sans"/>
              </a:rPr>
              <a:t>(</a:t>
            </a:r>
            <a:r>
              <a:rPr lang="fr-FR" altLang="zh-CN" sz="2400" b="1" i="1">
                <a:solidFill>
                  <a:schemeClr val="accent1"/>
                </a:solidFill>
                <a:ea typeface="DejaVu Sans"/>
              </a:rPr>
              <a:t>E</a:t>
            </a:r>
            <a:r>
              <a:rPr lang="fr-FR" altLang="zh-CN" sz="2400" b="1">
                <a:solidFill>
                  <a:schemeClr val="accent1"/>
                </a:solidFill>
                <a:ea typeface="DejaVu Sans"/>
              </a:rPr>
              <a:t>)/</a:t>
            </a:r>
            <a:r>
              <a:rPr lang="fr-FR" altLang="zh-CN" sz="2400" b="1" i="1">
                <a:solidFill>
                  <a:schemeClr val="accent1"/>
                </a:solidFill>
                <a:ea typeface="DejaVu Sans"/>
              </a:rPr>
              <a:t>E</a:t>
            </a:r>
            <a:r>
              <a:rPr lang="fr-FR" altLang="zh-CN" sz="2400" b="1">
                <a:solidFill>
                  <a:schemeClr val="accent1"/>
                </a:solidFill>
                <a:ea typeface="DejaVu Sans"/>
              </a:rPr>
              <a:t>= 10% </a:t>
            </a:r>
            <a:r>
              <a:rPr lang="fr-FR" altLang="zh-CN" sz="2400" b="1" i="1">
                <a:solidFill>
                  <a:schemeClr val="accent1"/>
                </a:solidFill>
                <a:ea typeface="DejaVu Sans"/>
              </a:rPr>
              <a:t>E</a:t>
            </a:r>
            <a:r>
              <a:rPr lang="fr-FR" altLang="zh-CN" sz="2400" b="1" baseline="33000">
                <a:solidFill>
                  <a:schemeClr val="accent1"/>
                </a:solidFill>
                <a:ea typeface="DejaVu Sans"/>
              </a:rPr>
              <a:t>-1/2</a:t>
            </a:r>
            <a:r>
              <a:rPr lang="fr-FR" altLang="zh-CN" sz="2400" b="1">
                <a:solidFill>
                  <a:schemeClr val="accent1"/>
                </a:solidFill>
                <a:ea typeface="DejaVu Sans"/>
              </a:rPr>
              <a:t> </a:t>
            </a:r>
            <a:r>
              <a:rPr lang="fr-FR" altLang="zh-CN" sz="2400" b="1">
                <a:solidFill>
                  <a:schemeClr val="accent1"/>
                </a:solidFill>
                <a:latin typeface="Symbol" pitchFamily="18" charset="2"/>
                <a:ea typeface="DejaVu Sans"/>
              </a:rPr>
              <a:t></a:t>
            </a:r>
            <a:r>
              <a:rPr lang="fr-FR" altLang="zh-CN" sz="2400" b="1">
                <a:solidFill>
                  <a:schemeClr val="accent1"/>
                </a:solidFill>
                <a:ea typeface="DejaVu Sans"/>
              </a:rPr>
              <a:t> 1 % (</a:t>
            </a:r>
            <a:r>
              <a:rPr lang="en-US" altLang="zh-CN" sz="2400" b="1" i="1">
                <a:solidFill>
                  <a:schemeClr val="accent1"/>
                </a:solidFill>
                <a:ea typeface="DejaVu Sans"/>
              </a:rPr>
              <a:t>E</a:t>
            </a:r>
            <a:r>
              <a:rPr lang="en-US" altLang="zh-CN" sz="2400" b="1">
                <a:solidFill>
                  <a:schemeClr val="accent1"/>
                </a:solidFill>
                <a:ea typeface="DejaVu Sans"/>
              </a:rPr>
              <a:t> in </a:t>
            </a:r>
            <a:r>
              <a:rPr lang="fr-FR" altLang="zh-CN" sz="2400" b="1">
                <a:solidFill>
                  <a:schemeClr val="accent1"/>
                </a:solidFill>
                <a:ea typeface="DejaVu Sans"/>
              </a:rPr>
              <a:t>GeV)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b="1">
                <a:solidFill>
                  <a:schemeClr val="accent2"/>
                </a:solidFill>
                <a:ea typeface="DejaVu Sans"/>
              </a:rPr>
              <a:t>HCAL:</a:t>
            </a:r>
            <a:r>
              <a:rPr lang="fr-FR" altLang="zh-CN" sz="2400" b="1">
                <a:solidFill>
                  <a:schemeClr val="accent2"/>
                </a:solidFill>
                <a:latin typeface="Symbol" pitchFamily="18" charset="2"/>
                <a:ea typeface="DejaVu Sans"/>
              </a:rPr>
              <a:t> s</a:t>
            </a:r>
            <a:r>
              <a:rPr lang="fr-FR" altLang="zh-CN" sz="2400" b="1">
                <a:solidFill>
                  <a:schemeClr val="accent2"/>
                </a:solidFill>
                <a:ea typeface="DejaVu Sans"/>
              </a:rPr>
              <a:t>(</a:t>
            </a:r>
            <a:r>
              <a:rPr lang="fr-FR" altLang="zh-CN" sz="2400" b="1" i="1">
                <a:solidFill>
                  <a:schemeClr val="accent2"/>
                </a:solidFill>
                <a:ea typeface="DejaVu Sans"/>
              </a:rPr>
              <a:t>E</a:t>
            </a:r>
            <a:r>
              <a:rPr lang="fr-FR" altLang="zh-CN" sz="2400" b="1">
                <a:solidFill>
                  <a:schemeClr val="accent2"/>
                </a:solidFill>
                <a:ea typeface="DejaVu Sans"/>
              </a:rPr>
              <a:t>)/</a:t>
            </a:r>
            <a:r>
              <a:rPr lang="fr-FR" altLang="zh-CN" sz="2400" b="1" i="1">
                <a:solidFill>
                  <a:schemeClr val="accent2"/>
                </a:solidFill>
                <a:ea typeface="DejaVu Sans"/>
              </a:rPr>
              <a:t>E</a:t>
            </a:r>
            <a:r>
              <a:rPr lang="fr-FR" altLang="zh-CN" sz="2400" b="1">
                <a:solidFill>
                  <a:schemeClr val="accent2"/>
                </a:solidFill>
                <a:ea typeface="DejaVu Sans"/>
              </a:rPr>
              <a:t>= (69+/-5)% </a:t>
            </a:r>
            <a:r>
              <a:rPr lang="fr-FR" altLang="zh-CN" sz="2400" b="1" i="1">
                <a:solidFill>
                  <a:schemeClr val="accent2"/>
                </a:solidFill>
                <a:ea typeface="DejaVu Sans"/>
              </a:rPr>
              <a:t>E</a:t>
            </a:r>
            <a:r>
              <a:rPr lang="fr-FR" altLang="zh-CN" sz="2400" b="1" baseline="33000">
                <a:solidFill>
                  <a:schemeClr val="accent2"/>
                </a:solidFill>
                <a:ea typeface="DejaVu Sans"/>
              </a:rPr>
              <a:t>-1/2</a:t>
            </a:r>
            <a:r>
              <a:rPr lang="fr-FR" altLang="zh-CN" sz="2400" b="1">
                <a:solidFill>
                  <a:schemeClr val="accent2"/>
                </a:solidFill>
                <a:ea typeface="DejaVu Sans"/>
              </a:rPr>
              <a:t> </a:t>
            </a:r>
            <a:r>
              <a:rPr lang="fr-FR" altLang="zh-CN" sz="2400" b="1">
                <a:solidFill>
                  <a:schemeClr val="accent2"/>
                </a:solidFill>
                <a:latin typeface="Symbol" pitchFamily="18" charset="2"/>
                <a:ea typeface="DejaVu Sans"/>
              </a:rPr>
              <a:t></a:t>
            </a:r>
            <a:r>
              <a:rPr lang="fr-FR" altLang="zh-CN" sz="2400" b="1">
                <a:solidFill>
                  <a:schemeClr val="accent2"/>
                </a:solidFill>
                <a:ea typeface="DejaVu Sans"/>
              </a:rPr>
              <a:t> (9+/-2) % (</a:t>
            </a:r>
            <a:r>
              <a:rPr lang="en-US" altLang="zh-CN" sz="2400" b="1" i="1">
                <a:solidFill>
                  <a:schemeClr val="accent2"/>
                </a:solidFill>
                <a:ea typeface="DejaVu Sans"/>
              </a:rPr>
              <a:t>E</a:t>
            </a:r>
            <a:r>
              <a:rPr lang="en-US" altLang="zh-CN" sz="2400" b="1">
                <a:solidFill>
                  <a:schemeClr val="accent2"/>
                </a:solidFill>
                <a:ea typeface="DejaVu Sans"/>
              </a:rPr>
              <a:t> in </a:t>
            </a:r>
            <a:r>
              <a:rPr lang="fr-FR" altLang="zh-CN" sz="2400" b="1">
                <a:solidFill>
                  <a:schemeClr val="accent2"/>
                </a:solidFill>
                <a:ea typeface="DejaVu Sans"/>
              </a:rPr>
              <a:t>GeV)</a:t>
            </a:r>
          </a:p>
        </p:txBody>
      </p:sp>
      <p:sp>
        <p:nvSpPr>
          <p:cNvPr id="31751" name="Rectangle 8"/>
          <p:cNvSpPr>
            <a:spLocks/>
          </p:cNvSpPr>
          <p:nvPr/>
        </p:nvSpPr>
        <p:spPr bwMode="auto">
          <a:xfrm>
            <a:off x="163513" y="4941888"/>
            <a:ext cx="3657600" cy="1030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499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zh-CN" sz="2400">
                <a:solidFill>
                  <a:srgbClr val="FF0000"/>
                </a:solidFill>
                <a:ea typeface="DejaVu Sans"/>
              </a:rPr>
              <a:t>RICH1&amp;RICH2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zh-CN" sz="2400">
                <a:solidFill>
                  <a:srgbClr val="FF0000"/>
                </a:solidFill>
                <a:ea typeface="DejaVu Sans"/>
              </a:rPr>
              <a:t>π/K</a:t>
            </a:r>
            <a:r>
              <a:rPr lang="zh-CN" altLang="en-US" sz="2400">
                <a:solidFill>
                  <a:srgbClr val="FF0000"/>
                </a:solidFill>
                <a:ea typeface="DejaVu Sans"/>
              </a:rPr>
              <a:t> </a:t>
            </a:r>
            <a:r>
              <a:rPr lang="en-US" altLang="zh-CN" sz="2400">
                <a:solidFill>
                  <a:srgbClr val="FF0000"/>
                </a:solidFill>
                <a:ea typeface="DejaVu Sans"/>
              </a:rPr>
              <a:t>id</a:t>
            </a:r>
            <a:r>
              <a:rPr lang="zh-CN" altLang="en-US" sz="2400">
                <a:solidFill>
                  <a:srgbClr val="FF0000"/>
                </a:solidFill>
                <a:ea typeface="DejaVu Sans"/>
              </a:rPr>
              <a:t>：</a:t>
            </a:r>
            <a:r>
              <a:rPr lang="fr-FR" altLang="zh-CN" sz="2400">
                <a:solidFill>
                  <a:srgbClr val="FF0000"/>
                </a:solidFill>
                <a:latin typeface="Symbol" pitchFamily="18" charset="2"/>
                <a:ea typeface="DejaVu Sans"/>
              </a:rPr>
              <a:t>e</a:t>
            </a:r>
            <a:r>
              <a:rPr lang="fr-FR" altLang="zh-CN" sz="2400">
                <a:solidFill>
                  <a:srgbClr val="FF0000"/>
                </a:solidFill>
                <a:ea typeface="DejaVu Sans"/>
              </a:rPr>
              <a:t>(</a:t>
            </a:r>
            <a:r>
              <a:rPr lang="en-US" altLang="zh-CN" sz="2400" i="1">
                <a:solidFill>
                  <a:srgbClr val="FF0000"/>
                </a:solidFill>
                <a:latin typeface="Symbol" pitchFamily="18" charset="2"/>
                <a:ea typeface="DejaVu Sans"/>
              </a:rPr>
              <a:t>K</a:t>
            </a:r>
            <a:r>
              <a:rPr lang="fr-FR" altLang="zh-CN" sz="2400">
                <a:solidFill>
                  <a:srgbClr val="FF0000"/>
                </a:solidFill>
                <a:latin typeface="Symbol" pitchFamily="18" charset="2"/>
                <a:ea typeface="DejaVu Sans"/>
              </a:rPr>
              <a:t></a:t>
            </a:r>
            <a:r>
              <a:rPr lang="en-US" altLang="zh-CN" sz="2400" i="1">
                <a:solidFill>
                  <a:srgbClr val="FF0000"/>
                </a:solidFill>
                <a:latin typeface="Symbol" pitchFamily="18" charset="2"/>
                <a:ea typeface="DejaVu Sans"/>
              </a:rPr>
              <a:t>K</a:t>
            </a:r>
            <a:r>
              <a:rPr lang="fr-FR" altLang="zh-CN" sz="2400">
                <a:solidFill>
                  <a:srgbClr val="FF0000"/>
                </a:solidFill>
                <a:ea typeface="DejaVu Sans"/>
              </a:rPr>
              <a:t>) ~95 %</a:t>
            </a:r>
            <a:r>
              <a:rPr lang="zh-CN" altLang="en-US" sz="2400">
                <a:solidFill>
                  <a:srgbClr val="FF0000"/>
                </a:solidFill>
                <a:ea typeface="DejaVu Sans"/>
              </a:rPr>
              <a:t>，</a:t>
            </a:r>
            <a:endParaRPr lang="en-US" altLang="zh-CN" sz="2400">
              <a:solidFill>
                <a:srgbClr val="FF0000"/>
              </a:solidFill>
              <a:ea typeface="DejaVu San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400">
                <a:solidFill>
                  <a:srgbClr val="FF0000"/>
                </a:solidFill>
                <a:ea typeface="DejaVu Sans"/>
              </a:rPr>
              <a:t>             </a:t>
            </a:r>
            <a:r>
              <a:rPr lang="en-US" altLang="zh-CN" sz="2400">
                <a:solidFill>
                  <a:srgbClr val="FF0000"/>
                </a:solidFill>
                <a:ea typeface="DejaVu Sans"/>
              </a:rPr>
              <a:t>mis-id     ~5% </a:t>
            </a:r>
            <a:r>
              <a:rPr lang="zh-CN" altLang="en-US" sz="2400">
                <a:solidFill>
                  <a:srgbClr val="FF0000"/>
                </a:solidFill>
                <a:ea typeface="DejaVu Sans"/>
              </a:rPr>
              <a:t>，</a:t>
            </a:r>
            <a:endParaRPr lang="en-US" altLang="zh-CN" sz="2400">
              <a:solidFill>
                <a:srgbClr val="FF0000"/>
              </a:solidFill>
              <a:ea typeface="DejaVu Sans"/>
            </a:endParaRP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H="1">
            <a:off x="1154113" y="3094038"/>
            <a:ext cx="10668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flipH="1">
            <a:off x="1154113" y="3475038"/>
            <a:ext cx="3733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54" name="Rectangle 12"/>
          <p:cNvSpPr>
            <a:spLocks/>
          </p:cNvSpPr>
          <p:nvPr/>
        </p:nvSpPr>
        <p:spPr bwMode="auto">
          <a:xfrm>
            <a:off x="5878513" y="4694238"/>
            <a:ext cx="3657600" cy="133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Muon System (M1-M5):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fr-FR" altLang="zh-CN" sz="2400" b="1" i="1">
                <a:solidFill>
                  <a:srgbClr val="00B050"/>
                </a:solidFill>
                <a:cs typeface="Times New Roman" pitchFamily="18" charset="0"/>
              </a:rPr>
              <a:t>    μ</a:t>
            </a:r>
            <a:r>
              <a:rPr lang="en-US" altLang="zh-CN" sz="2400" b="1">
                <a:solidFill>
                  <a:srgbClr val="00B050"/>
                </a:solidFill>
                <a:cs typeface="Times New Roman" pitchFamily="18" charset="0"/>
              </a:rPr>
              <a:t>-id</a:t>
            </a:r>
            <a:r>
              <a:rPr lang="zh-CN" altLang="en-US" sz="2400" b="1">
                <a:solidFill>
                  <a:srgbClr val="00B050"/>
                </a:solidFill>
                <a:cs typeface="Times New Roman" pitchFamily="18" charset="0"/>
              </a:rPr>
              <a:t>：  </a:t>
            </a:r>
            <a:r>
              <a:rPr lang="fr-FR" altLang="zh-CN" sz="2400" b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altLang="zh-CN" sz="2400" b="1">
                <a:solidFill>
                  <a:srgbClr val="00B050"/>
                </a:solidFill>
                <a:cs typeface="Times New Roman" pitchFamily="18" charset="0"/>
              </a:rPr>
              <a:t>(</a:t>
            </a:r>
            <a:r>
              <a:rPr lang="fr-FR" altLang="zh-CN" sz="2400" b="1" i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altLang="zh-CN" sz="2400" b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</a:t>
            </a:r>
            <a:r>
              <a:rPr lang="fr-FR" altLang="zh-CN" sz="2400" b="1" i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altLang="zh-CN" sz="2400" b="1">
                <a:solidFill>
                  <a:srgbClr val="00B050"/>
                </a:solidFill>
                <a:cs typeface="Times New Roman" pitchFamily="18" charset="0"/>
              </a:rPr>
              <a:t>) ~94 %,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fr-FR" altLang="zh-CN" sz="2400" b="1">
                <a:solidFill>
                  <a:srgbClr val="00B050"/>
                </a:solidFill>
                <a:cs typeface="Times New Roman" pitchFamily="18" charset="0"/>
              </a:rPr>
              <a:t>    mis-id: </a:t>
            </a:r>
            <a:r>
              <a:rPr lang="fr-FR" altLang="zh-CN" sz="2400" b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e </a:t>
            </a:r>
            <a:r>
              <a:rPr lang="fr-FR" altLang="zh-CN" sz="2400" b="1">
                <a:solidFill>
                  <a:srgbClr val="00B050"/>
                </a:solidFill>
                <a:cs typeface="Times New Roman" pitchFamily="18" charset="0"/>
              </a:rPr>
              <a:t>(</a:t>
            </a:r>
            <a:r>
              <a:rPr lang="fr-FR" altLang="zh-CN" sz="2400" b="1" i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fr-FR" altLang="zh-CN" sz="2400" b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</a:t>
            </a:r>
            <a:r>
              <a:rPr lang="fr-FR" altLang="zh-CN" sz="2400" b="1" i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altLang="zh-CN" sz="2400" b="1">
                <a:solidFill>
                  <a:srgbClr val="00B050"/>
                </a:solidFill>
                <a:cs typeface="Times New Roman" pitchFamily="18" charset="0"/>
              </a:rPr>
              <a:t>) ~ 3 %</a:t>
            </a:r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5345113" y="3398838"/>
            <a:ext cx="1752600" cy="1295400"/>
          </a:xfrm>
          <a:prstGeom prst="line">
            <a:avLst/>
          </a:prstGeom>
          <a:noFill/>
          <a:ln w="38100">
            <a:solidFill>
              <a:srgbClr val="3F691E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7021513" y="3703638"/>
            <a:ext cx="381000" cy="990600"/>
          </a:xfrm>
          <a:prstGeom prst="line">
            <a:avLst/>
          </a:prstGeom>
          <a:noFill/>
          <a:ln w="38100">
            <a:solidFill>
              <a:srgbClr val="2B4714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1958975" y="2765425"/>
            <a:ext cx="7137400" cy="3175"/>
          </a:xfrm>
          <a:prstGeom prst="line">
            <a:avLst/>
          </a:prstGeom>
          <a:noFill/>
          <a:ln w="38100">
            <a:solidFill>
              <a:srgbClr val="2E6FFD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 flipH="1">
            <a:off x="209550" y="2765425"/>
            <a:ext cx="1533525" cy="11113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59" name="Rectangle 17"/>
          <p:cNvSpPr>
            <a:spLocks/>
          </p:cNvSpPr>
          <p:nvPr/>
        </p:nvSpPr>
        <p:spPr bwMode="auto">
          <a:xfrm>
            <a:off x="8305800" y="2843213"/>
            <a:ext cx="909638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2E6FF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beam 2</a:t>
            </a:r>
          </a:p>
        </p:txBody>
      </p:sp>
      <p:sp>
        <p:nvSpPr>
          <p:cNvPr id="31760" name="Line 18"/>
          <p:cNvSpPr>
            <a:spLocks noChangeShapeType="1"/>
          </p:cNvSpPr>
          <p:nvPr/>
        </p:nvSpPr>
        <p:spPr bwMode="auto">
          <a:xfrm>
            <a:off x="984250" y="2008188"/>
            <a:ext cx="806450" cy="728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1" name="Line 19"/>
          <p:cNvSpPr>
            <a:spLocks noChangeShapeType="1"/>
          </p:cNvSpPr>
          <p:nvPr/>
        </p:nvSpPr>
        <p:spPr bwMode="auto">
          <a:xfrm>
            <a:off x="603250" y="2559050"/>
            <a:ext cx="1177925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2" name="Line 20"/>
          <p:cNvSpPr>
            <a:spLocks noChangeShapeType="1"/>
          </p:cNvSpPr>
          <p:nvPr/>
        </p:nvSpPr>
        <p:spPr bwMode="auto">
          <a:xfrm rot="10800000" flipH="1">
            <a:off x="1350963" y="2795588"/>
            <a:ext cx="433387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3" name="Line 21"/>
          <p:cNvSpPr>
            <a:spLocks noChangeShapeType="1"/>
          </p:cNvSpPr>
          <p:nvPr/>
        </p:nvSpPr>
        <p:spPr bwMode="auto">
          <a:xfrm>
            <a:off x="1646238" y="1547813"/>
            <a:ext cx="146050" cy="116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4" name="Line 22"/>
          <p:cNvSpPr>
            <a:spLocks noChangeShapeType="1"/>
          </p:cNvSpPr>
          <p:nvPr/>
        </p:nvSpPr>
        <p:spPr bwMode="auto">
          <a:xfrm flipH="1">
            <a:off x="1801813" y="1562100"/>
            <a:ext cx="2359025" cy="1165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5" name="Line 23"/>
          <p:cNvSpPr>
            <a:spLocks noChangeShapeType="1"/>
          </p:cNvSpPr>
          <p:nvPr/>
        </p:nvSpPr>
        <p:spPr bwMode="auto">
          <a:xfrm flipH="1">
            <a:off x="1841500" y="2073275"/>
            <a:ext cx="5588000" cy="681038"/>
          </a:xfrm>
          <a:prstGeom prst="line">
            <a:avLst/>
          </a:prstGeom>
          <a:noFill/>
          <a:ln w="38100">
            <a:solidFill>
              <a:srgbClr val="8500AF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6" name="Line 24"/>
          <p:cNvSpPr>
            <a:spLocks noChangeShapeType="1"/>
          </p:cNvSpPr>
          <p:nvPr/>
        </p:nvSpPr>
        <p:spPr bwMode="auto">
          <a:xfrm rot="10800000">
            <a:off x="1800225" y="2776538"/>
            <a:ext cx="5654675" cy="530225"/>
          </a:xfrm>
          <a:prstGeom prst="line">
            <a:avLst/>
          </a:prstGeom>
          <a:noFill/>
          <a:ln w="38100">
            <a:solidFill>
              <a:srgbClr val="8500AF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7" name="Line 25"/>
          <p:cNvSpPr>
            <a:spLocks noChangeShapeType="1"/>
          </p:cNvSpPr>
          <p:nvPr/>
        </p:nvSpPr>
        <p:spPr bwMode="auto">
          <a:xfrm flipH="1">
            <a:off x="1879600" y="2584450"/>
            <a:ext cx="5849938" cy="16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8" name="Line 26"/>
          <p:cNvSpPr>
            <a:spLocks noChangeShapeType="1"/>
          </p:cNvSpPr>
          <p:nvPr/>
        </p:nvSpPr>
        <p:spPr bwMode="auto">
          <a:xfrm flipH="1">
            <a:off x="1820863" y="2401888"/>
            <a:ext cx="4440237" cy="363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69" name="Line 27"/>
          <p:cNvSpPr>
            <a:spLocks noChangeShapeType="1"/>
          </p:cNvSpPr>
          <p:nvPr/>
        </p:nvSpPr>
        <p:spPr bwMode="auto">
          <a:xfrm rot="10800000">
            <a:off x="1860550" y="2805113"/>
            <a:ext cx="4151313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70" name="Line 28"/>
          <p:cNvSpPr>
            <a:spLocks noChangeShapeType="1"/>
          </p:cNvSpPr>
          <p:nvPr/>
        </p:nvSpPr>
        <p:spPr bwMode="auto">
          <a:xfrm rot="10800000">
            <a:off x="1824038" y="2808288"/>
            <a:ext cx="3754437" cy="563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70875" tIns="35438" rIns="70875" bIns="35438"/>
          <a:lstStyle/>
          <a:p>
            <a:endParaRPr lang="zh-CN" altLang="en-US"/>
          </a:p>
        </p:txBody>
      </p:sp>
      <p:sp>
        <p:nvSpPr>
          <p:cNvPr id="31771" name="Rectangle 31"/>
          <p:cNvSpPr>
            <a:spLocks/>
          </p:cNvSpPr>
          <p:nvPr/>
        </p:nvSpPr>
        <p:spPr bwMode="auto">
          <a:xfrm>
            <a:off x="165100" y="2881313"/>
            <a:ext cx="90805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300" b="1">
                <a:solidFill>
                  <a:srgbClr val="D90B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beam 1</a:t>
            </a:r>
          </a:p>
        </p:txBody>
      </p:sp>
      <p:sp>
        <p:nvSpPr>
          <p:cNvPr id="31772" name="Rectangle 1"/>
          <p:cNvSpPr>
            <a:spLocks/>
          </p:cNvSpPr>
          <p:nvPr/>
        </p:nvSpPr>
        <p:spPr bwMode="auto">
          <a:xfrm>
            <a:off x="2678113" y="350838"/>
            <a:ext cx="4638675" cy="57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000" b="1">
                <a:latin typeface="Comic Sans MS" pitchFamily="66" charset="0"/>
                <a:sym typeface="Comic Sans MS" pitchFamily="66" charset="0"/>
              </a:rPr>
              <a:t>LHCb Detector (2)</a:t>
            </a: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4964113" y="3398838"/>
            <a:ext cx="533400" cy="3048000"/>
          </a:xfrm>
          <a:prstGeom prst="line">
            <a:avLst/>
          </a:prstGeom>
          <a:ln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0875" tIns="35438" rIns="70875" bIns="3543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zh-CN" alt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>
            <a:off x="4964113" y="3475038"/>
            <a:ext cx="914400" cy="2971800"/>
          </a:xfrm>
          <a:prstGeom prst="line">
            <a:avLst/>
          </a:prstGeom>
          <a:ln>
            <a:headEnd type="stealth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70875" tIns="35438" rIns="70875" bIns="3543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zh-CN" altLang="en-US"/>
          </a:p>
        </p:txBody>
      </p:sp>
      <p:sp>
        <p:nvSpPr>
          <p:cNvPr id="31775" name="矩形 35"/>
          <p:cNvSpPr>
            <a:spLocks noChangeArrowheads="1"/>
          </p:cNvSpPr>
          <p:nvPr/>
        </p:nvSpPr>
        <p:spPr bwMode="auto">
          <a:xfrm>
            <a:off x="4583113" y="1965325"/>
            <a:ext cx="762000" cy="15240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DejaVu Sans"/>
            </a:endParaRPr>
          </a:p>
        </p:txBody>
      </p:sp>
      <p:sp>
        <p:nvSpPr>
          <p:cNvPr id="31776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002713" y="7132638"/>
            <a:ext cx="798512" cy="2460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5059E9B-F0B3-4D8B-A0E4-05141D86E231}" type="slidenum">
              <a:rPr lang="en-US" altLang="zh-CN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9</a:t>
            </a:fld>
            <a:endParaRPr lang="en-US" altLang="zh-CN" smtClean="0">
              <a:latin typeface="Times New Roman" pitchFamily="18" charset="0"/>
            </a:endParaRPr>
          </a:p>
        </p:txBody>
      </p:sp>
      <p:pic>
        <p:nvPicPr>
          <p:cNvPr id="31777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58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113" y="163513"/>
            <a:ext cx="1979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frac{\mathrm{d}\sigma}{\mathrm{d}\cos\theta}\sim&#10;1+\alpha\cos^2\theta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24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rho\left(p_t,\eta\right)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70"/>
  <p:tag name="PICTUREFILESIZE" val="45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frac{\mathrm{d}^2N^{promt}}{\mathrm{d}p_t\mathrm{d}\eta}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95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frac{\mathrm{d}^2N^{b\to J/\psi}}{\mathrm{d}p_t\mathrm{d}\eta}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10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alpha\left(p_t,\eta\right)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690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1174</Words>
  <Application>Microsoft Office PowerPoint</Application>
  <PresentationFormat>自定义</PresentationFormat>
  <Paragraphs>334</Paragraphs>
  <Slides>40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DejaVu Sans</vt:lpstr>
      <vt:lpstr>Times New Roman</vt:lpstr>
      <vt:lpstr>Comic Sans MS</vt:lpstr>
      <vt:lpstr>宋体</vt:lpstr>
      <vt:lpstr>Wingdings</vt:lpstr>
      <vt:lpstr>Symbol</vt:lpstr>
      <vt:lpstr>Euclid Symbol</vt:lpstr>
      <vt:lpstr>MS PGothic</vt:lpstr>
      <vt:lpstr>Gill Sans</vt:lpstr>
      <vt:lpstr>Office Theme</vt:lpstr>
      <vt:lpstr>Office Theme</vt:lpstr>
      <vt:lpstr>公式</vt:lpstr>
      <vt:lpstr>Status of the LHCb Experiment</vt:lpstr>
      <vt:lpstr>Outline</vt:lpstr>
      <vt:lpstr>幻灯片 3</vt:lpstr>
      <vt:lpstr>The LHCb Collaboration</vt:lpstr>
      <vt:lpstr>幻灯片 5</vt:lpstr>
      <vt:lpstr>Physics on LHCb</vt:lpstr>
      <vt:lpstr>b production on LHC(b)</vt:lpstr>
      <vt:lpstr>幻灯片 8</vt:lpstr>
      <vt:lpstr>幻灯片 9</vt:lpstr>
      <vt:lpstr>Unique accept. of LHCb</vt:lpstr>
      <vt:lpstr>LHCb Status</vt:lpstr>
      <vt:lpstr>LHCb Data (900GeV)</vt:lpstr>
      <vt:lpstr>LHCb Data (7TeV)</vt:lpstr>
      <vt:lpstr>2010 Preliminary (1)</vt:lpstr>
      <vt:lpstr>2010 Preliminary (2)</vt:lpstr>
      <vt:lpstr>Analysis in Tsinghua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Summary</vt:lpstr>
      <vt:lpstr>Thank you!</vt:lpstr>
      <vt:lpstr>幻灯片 29</vt:lpstr>
      <vt:lpstr>VELO Vertex resolution</vt:lpstr>
      <vt:lpstr>Prompt J/ production</vt:lpstr>
      <vt:lpstr>Identifying prompt J/</vt:lpstr>
      <vt:lpstr>Analysis Strategy</vt:lpstr>
      <vt:lpstr>幻灯片 34</vt:lpstr>
      <vt:lpstr>幻灯片 35</vt:lpstr>
      <vt:lpstr>幻灯片 36</vt:lpstr>
      <vt:lpstr>幻灯片 37</vt:lpstr>
      <vt:lpstr>Bc selection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Prospects for quarkonium studies at LHCb</dc:title>
  <cp:lastModifiedBy>USER</cp:lastModifiedBy>
  <cp:revision>451</cp:revision>
  <cp:lastPrinted>1601-01-01T00:00:00Z</cp:lastPrinted>
  <dcterms:created xsi:type="dcterms:W3CDTF">2010-02-08T21:29:25Z</dcterms:created>
  <dcterms:modified xsi:type="dcterms:W3CDTF">2010-04-29T01:52:58Z</dcterms:modified>
</cp:coreProperties>
</file>