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3737" r:id="rId8"/>
    <p:sldMasterId id="2147483749" r:id="rId9"/>
  </p:sldMasterIdLst>
  <p:notesMasterIdLst>
    <p:notesMasterId r:id="rId20"/>
  </p:notesMasterIdLst>
  <p:sldIdLst>
    <p:sldId id="256" r:id="rId10"/>
    <p:sldId id="317" r:id="rId11"/>
    <p:sldId id="315" r:id="rId12"/>
    <p:sldId id="318" r:id="rId13"/>
    <p:sldId id="319" r:id="rId14"/>
    <p:sldId id="265" r:id="rId15"/>
    <p:sldId id="325" r:id="rId16"/>
    <p:sldId id="323" r:id="rId17"/>
    <p:sldId id="264" r:id="rId18"/>
    <p:sldId id="32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8" y="-2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8D773-BCB6-4D87-BC4A-78447CBB4233}" type="datetimeFigureOut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7503-B947-4C31-B443-678270E480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72E8-8301-40DF-9308-DDBB34589BBC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2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D2AE-ED11-4F7D-9986-372E60EE5923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14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9945-F3CF-48CA-B848-73270F9C1C31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5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23C47228-D3EF-4F6A-9D30-41A4DD8DBD31}" type="datetime1">
              <a:rPr lang="zh-CN" altLang="en-US" smtClean="0"/>
              <a:t>2014-2-23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5B15B247-200A-4EFB-9107-77464F4CE0B7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79357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60438"/>
            <a:ext cx="8229600" cy="45259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055E33E1-A409-488A-8A11-2E694FDA19A7}" type="datetime1">
              <a:rPr lang="zh-CN" altLang="en-US" smtClean="0"/>
              <a:t>2014-2-23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E947CD67-063B-4177-8D99-56FA5E038D2D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257260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fld id="{A1E4EEA7-9435-4910-9B35-4A19AD1B401A}" type="datetime1">
              <a:rPr lang="zh-CN" altLang="en-US" smtClean="0"/>
              <a:t>2014-2-23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 b="1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93BF87A-6DDE-4A9D-8FA2-537C73D1400A}" type="slidenum">
              <a:rPr lang="en-US" altLang="zh-CN"/>
              <a:pPr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</p:spTree>
    <p:extLst>
      <p:ext uri="{BB962C8B-B14F-4D97-AF65-F5344CB8AC3E}">
        <p14:creationId xmlns:p14="http://schemas.microsoft.com/office/powerpoint/2010/main" val="151802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BF975-C4D8-4F3B-AB4F-EB2238C4329B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6A1F1-3BB8-43D4-BDC6-9D22B2E925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1F15-EBB0-4265-AFCE-E7D2F8BA0A3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807DF-531C-404D-B5BC-1CEE34F438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93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1ACE7-520A-45EF-9787-DC76E6532A4D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1B498-4E5C-43E6-B6B4-BE2EDA9105C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86DA-4236-4D6F-9D19-57293DF1C5C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922A8-6092-48F1-B94C-7B1FEB4A66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7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CBF-5AB1-497B-B896-24F2531E381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727EB-1964-44B9-9BCF-4C11FBFC6B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3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1152-1622-48A2-9D24-7DF7FA4750F6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9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7EF5D-F3C2-440B-8CDF-F0B1F7A644B7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737B1-C4FA-4E14-B616-C9D9F0692F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1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F70E8-6314-4A1C-8D55-8FB6C22A817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7926-E97C-47D2-A7D0-B0B2FA7A98F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63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65C6E-7E40-4701-B6FA-95AF15E0946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E5FF-0D4E-4568-84ED-6AEA78A981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94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7C17-8F08-4C4D-BEC0-56BD6B0D971F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1B-F2B6-4AB8-B0EB-17F2063247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5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16AB3-0736-468A-AAA2-C29F2E61206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0158-2A2B-440E-A657-F5F36CB61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6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97BE-3C91-45FE-AFF6-FE029C998EAD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DC52D-356D-44CC-B60A-5D04F3F8C2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8F9D-662C-457E-B7B9-282974E0FD71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6A1F1-3BB8-43D4-BDC6-9D22B2E925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BF7C-9478-4E79-AE4C-F08A5AB1C547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807DF-531C-404D-B5BC-1CEE34F438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93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AF15-F2D5-4563-B474-9891E3630BA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1B498-4E5C-43E6-B6B4-BE2EDA9105C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7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D479-28A5-42A6-8CF4-AB531ACFA74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922A8-6092-48F1-B94C-7B1FEB4A66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4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E69-DC00-4792-92F6-289296AA6F16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650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8486-8620-4D09-85D8-F58206162FD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727EB-1964-44B9-9BCF-4C11FBFC6B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39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31F2B-F88D-4EF9-827C-FE9840033DEB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737B1-C4FA-4E14-B616-C9D9F0692F6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515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A5E5-DEF0-46E9-9D1F-A7F76BE4C5FF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87926-E97C-47D2-A7D0-B0B2FA7A98F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63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0487-1847-4F58-8AA7-8CD850157EF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5E5FF-0D4E-4568-84ED-6AEA78A981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94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2D1-8F90-4ABA-BEB2-B5EACBBE31FD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9B71B-F2B6-4AB8-B0EB-17F2063247D3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45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A041-E5C9-48F0-B91F-4F38CFA1B73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E0158-2A2B-440E-A657-F5F36CB61E0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3389-433F-42E4-B916-D81F620141AF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DC52D-356D-44CC-B60A-5D04F3F8C2A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397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3689-7F35-46D3-8CE5-33064169DED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84D6-B60B-4DE2-A16E-EE4369B996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9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4343-CE60-4960-87C6-E27943489FF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6BD69-E072-4678-B6B1-5B53353C39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74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775A6-7BFE-46BA-927F-B3A79B822E9A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BBC8-F87E-48BE-B9DC-D441A54171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A41F-6D27-4421-A01C-BA957C623139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82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7A448-AC00-4544-B9B0-0334DEB6F31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78EA0-10F1-437A-9CC9-2BA14823560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95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D1DC-BCDE-4864-9E04-E0D5879206C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7CAF-3DC9-4BA1-8084-40CE7B43F9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28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10ED-863B-44F7-848F-3C60C05FF5FB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120D9-0307-42C0-84AF-1F4A48B603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12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C14B-9130-4FAE-A8C7-9DFFDA1DEC7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E8AB9-21AD-4DF5-A2CE-31FFADB265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0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8D3F-03E1-47FF-897F-3B5725503725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1CA9-1760-4E0F-95D2-EE0D562148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463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36EF-4D93-4B5F-AF0A-DA21DC84588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EBCF-D35D-4F7B-AC9A-0B64E0E804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0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9C75-46E6-4ACC-8A2E-2EF3652C2C27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4C50-A08C-40FA-ADC3-24482614875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14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A475-2454-4EC6-B645-26CF447FB43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8FFC-D3E8-4708-B724-59A011198D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965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38991-7E68-465F-8CE3-6A7987F163A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84D6-B60B-4DE2-A16E-EE4369B996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55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C2293-31DC-482A-8D86-D2305344FBC1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6BD69-E072-4678-B6B1-5B53353C39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8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FA6-F5F0-4156-9D4D-F803056FB2BD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1090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D20E-DA76-4CE3-BDA6-711D7DFDD6B2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BBC8-F87E-48BE-B9DC-D441A54171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271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83C0D-963F-47D6-8C6E-0203325DE0C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78EA0-10F1-437A-9CC9-2BA14823560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4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7E82A-F6FC-4FB3-8D3E-829F240FDD7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7CAF-3DC9-4BA1-8084-40CE7B43F9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38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D60B-426E-47D3-84F8-176C7F1F8DA8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120D9-0307-42C0-84AF-1F4A48B603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20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DC5B-9E87-4E14-865D-0EA0394078E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E8AB9-21AD-4DF5-A2CE-31FFADB265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54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7EEEA-7D29-4717-9689-A8632ABCBBEB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1CA9-1760-4E0F-95D2-EE0D562148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35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8F9F-B1BE-4C4C-A23E-0931D8008F72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EBCF-D35D-4F7B-AC9A-0B64E0E804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22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574A-2578-465E-808A-DCE1837146D1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4C50-A08C-40FA-ADC3-24482614875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57D8-E14F-4F74-B230-075245F63295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8FFC-D3E8-4708-B724-59A011198D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076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2A593-9AD1-45B1-A4F0-9EE140F4B15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084D6-B60B-4DE2-A16E-EE4369B996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FD2B-6321-48B8-86B4-BC4D6590DE0D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2908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A6414-4B04-4374-8581-31630C1CE16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6BD69-E072-4678-B6B1-5B53353C39D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44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6CB8-AF3A-4E6C-840B-8873F021FCC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5BBC8-F87E-48BE-B9DC-D441A54171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149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8C90-B12C-43F6-BF7D-A69CC562853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78EA0-10F1-437A-9CC9-2BA14823560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98F4-DBF9-4450-9A8A-64634B39089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57CAF-3DC9-4BA1-8084-40CE7B43F97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28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1FEE-A6B1-4ABE-BDA3-BE6B0346BE3D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120D9-0307-42C0-84AF-1F4A48B6033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06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3EADF-C32C-4587-92FE-B1032C2E700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E8AB9-21AD-4DF5-A2CE-31FFADB265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990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2197B-0126-417A-9BBC-F68C757E8E2A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F1CA9-1760-4E0F-95D2-EE0D562148F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489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0DE4-0333-4B23-B9EF-72A2FE8A3F3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8EBCF-D35D-4F7B-AC9A-0B64E0E8041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13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E41F-3320-4481-87F3-5AA3E8A356B3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04C50-A08C-40FA-ADC3-24482614875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77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172A-7EFF-4835-B8DE-F10F0C548E3E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8FFC-D3E8-4708-B724-59A011198DC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B9E9-E36F-4D5E-8E9C-13D13969E3C9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10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D2AD2-4092-404A-B42B-2D150599F4F0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52CC3-7338-41E8-B3C8-5CA68199FAC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423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0816-4506-40B4-9477-8A2AFF718DC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63EFE-61F6-4EAC-B93D-AEEAA3E0043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93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5933-C73C-4306-884D-D85CABA6906D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CEF23-3ECD-4CA9-A4B9-B0D2546C6D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697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34713-D01F-4ECB-AED3-F7C02E92472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6BD5C-A701-498E-9C02-889F18A4B7D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714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7BCE9-226A-4952-B196-47E3D0AC34AF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DEB3C-FC5A-4E15-9E2A-FCC8D5E9ED3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88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4307-1782-408B-AE94-C0922A8263F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C51AA-B1EA-41F9-A9CC-25F0ADF69E4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540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44B7-1176-4AFB-832F-E6BE3EC93771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47C53-2F3A-4391-B715-AE325957B12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15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56DD1-7250-4BF5-9845-0DEDE0F6E297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B91FD-66CE-433C-B8C0-2B58A9E59F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295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E883-DF69-4DD7-AB24-CAE13C840C24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569D6-9F48-473A-8D14-E9BA44163BD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7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2FCE5-64DE-4676-A0AE-56D52E0F282A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000D6-FF6A-4A74-B7A3-2BC03E0684A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2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0A41-178C-4960-8944-281C3FA2D63D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01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3603-2B06-4162-9112-836348FB02C1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C8BCC-CE70-4C3B-9E19-DDC66F2632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8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272E8-8301-40DF-9308-DDBB34589BB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73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1152-1622-48A2-9D24-7DF7FA4750F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85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DE69-DC00-4792-92F6-289296AA6F1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34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3A41F-6D27-4421-A01C-BA957C62313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428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2FA6-F5F0-4156-9D4D-F803056FB2B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221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FD2B-6321-48B8-86B4-BC4D6590DE0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7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B9E9-E36F-4D5E-8E9C-13D13969E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712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0A41-178C-4960-8944-281C3FA2D63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285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1B5A-3E7F-42C1-AD90-E8B3B386D1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0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1B5A-3E7F-42C1-AD90-E8B3B386D163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9477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D2AE-ED11-4F7D-9986-372E60EE59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938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9945-F3CF-48CA-B848-73270F9C1C3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1734-0314-481F-9B20-135F26FF95E4}" type="datetime1">
              <a:rPr lang="zh-CN" altLang="en-US" smtClean="0"/>
              <a:t>2014-2-23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C813-0610-44D9-857A-E34E4E4C50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04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0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A94D70-FA7F-433A-A4F9-1EFFC4D847A4}" type="datetime1">
              <a:rPr lang="zh-CN" altLang="en-US" smtClean="0"/>
              <a:t>2014-2-23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kumimoji="0" sz="1400" b="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3BF3D16-D722-46FB-ACBF-B10A70147FF9}" type="slidenum">
              <a:rPr lang="en-US" altLang="zh-CN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CN" dirty="0"/>
              <a:t>/45</a:t>
            </a:r>
          </a:p>
        </p:txBody>
      </p:sp>
      <p:sp>
        <p:nvSpPr>
          <p:cNvPr id="5127" name="Line 7"/>
          <p:cNvSpPr>
            <a:spLocks noChangeShapeType="1"/>
          </p:cNvSpPr>
          <p:nvPr userDrawn="1"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444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9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+mj-lt"/>
          <a:ea typeface="黑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Arial" charset="0"/>
          <a:ea typeface="黑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3300"/>
          </a:solidFill>
          <a:latin typeface="+mn-lt"/>
          <a:ea typeface="黑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3300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3300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3300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72C5E-AD00-4F1D-AF81-096DF61670BF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A046E-B208-49B7-B348-3132A7CDB426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22271-4D9F-4FA9-B675-8FBCB8D4C6C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A046E-B208-49B7-B348-3132A7CDB426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9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6A8BFA-5E1E-4B1C-813B-FDA19F9E9435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16F4C-3C8A-4E96-BAA0-1E4F5B0579A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8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2A876A-20D2-48B6-B4C5-E5EB0C7C703C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16F4C-3C8A-4E96-BAA0-1E4F5B0579A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56B4-6A3D-4EBB-BC85-CFF4187B3679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716F4C-3C8A-4E96-BAA0-1E4F5B0579A5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mtClean="0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2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A2E65F-BE0A-44E9-AE03-9F80A7E6D0A6}" type="datetime1">
              <a:rPr lang="zh-CN" altLang="en-US" smtClean="0">
                <a:solidFill>
                  <a:srgbClr val="000000"/>
                </a:solidFill>
              </a:rPr>
              <a:t>2014-2-23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仿宋_GB2312" charset="0"/>
                <a:cs typeface="仿宋_GB231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ea typeface="仿宋_GB2312" pitchFamily="49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3A293-67F7-4A6F-8579-1BF813D94CA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4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31734-0314-481F-9B20-135F26FF95E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2014-2-23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C813-0610-44D9-857A-E34E4E4C50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hyperlink" Target="http://www.nobelprize.org/nobel_prizes/physics/laureates/1979/salam.html" TargetMode="External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mediastream.cern.ch/MediaArchive/Photo/Public/2007/0708002/0708002_01/0708002_01-A5-at-72-dpi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06680" cy="2907754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</a:rPr>
              <a:t>After the discovery of Higgs: </a:t>
            </a:r>
            <a:br>
              <a:rPr lang="en-US" altLang="zh-CN" sz="5400" b="1" dirty="0" smtClean="0">
                <a:solidFill>
                  <a:srgbClr val="FF0000"/>
                </a:solidFill>
              </a:rPr>
            </a:br>
            <a:r>
              <a:rPr lang="en-US" altLang="zh-CN" sz="5400" b="1" dirty="0">
                <a:solidFill>
                  <a:srgbClr val="FF0000"/>
                </a:solidFill>
              </a:rPr>
              <a:t>W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here are we going ?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560840" cy="1752600"/>
          </a:xfrm>
        </p:spPr>
        <p:txBody>
          <a:bodyPr/>
          <a:lstStyle/>
          <a:p>
            <a:r>
              <a:rPr lang="en-US" altLang="zh-CN" dirty="0" err="1" smtClean="0">
                <a:solidFill>
                  <a:srgbClr val="002060"/>
                </a:solidFill>
              </a:rPr>
              <a:t>Yifang</a:t>
            </a:r>
            <a:r>
              <a:rPr lang="en-US" altLang="zh-CN" dirty="0" smtClean="0">
                <a:solidFill>
                  <a:srgbClr val="002060"/>
                </a:solidFill>
              </a:rPr>
              <a:t> Wang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Institute of High Energy Physics, Beijing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Feb. 23, 2014</a:t>
            </a:r>
            <a:r>
              <a:rPr lang="zh-CN" altLang="en-US" dirty="0" smtClean="0">
                <a:solidFill>
                  <a:srgbClr val="002060"/>
                </a:solidFill>
              </a:rPr>
              <a:t>，</a:t>
            </a:r>
            <a:r>
              <a:rPr lang="en-US" altLang="zh-CN" dirty="0" smtClean="0">
                <a:solidFill>
                  <a:srgbClr val="002060"/>
                </a:solidFill>
              </a:rPr>
              <a:t>Tsinghua 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712968" cy="3456384"/>
          </a:xfrm>
        </p:spPr>
        <p:txBody>
          <a:bodyPr>
            <a:no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It is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difficult </a:t>
            </a:r>
            <a:r>
              <a:rPr lang="en-US" altLang="zh-CN" sz="5400" b="1" dirty="0">
                <a:solidFill>
                  <a:srgbClr val="FF0000"/>
                </a:solidFill>
              </a:rPr>
              <a:t>but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very </a:t>
            </a:r>
            <a:r>
              <a:rPr lang="en-US" altLang="zh-CN" sz="5400" b="1" dirty="0">
                <a:solidFill>
                  <a:srgbClr val="FF0000"/>
                </a:solidFill>
              </a:rPr>
              <a:t>exciting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en-US" altLang="zh-CN" sz="5400" b="1" dirty="0">
                <a:solidFill>
                  <a:srgbClr val="FF0000"/>
                </a:solidFill>
              </a:rPr>
              <a:t/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en-US" altLang="zh-CN" sz="5400" b="1" dirty="0" smtClean="0">
                <a:solidFill>
                  <a:srgbClr val="FF0000"/>
                </a:solidFill>
              </a:rPr>
              <a:t>Let’s work </a:t>
            </a:r>
            <a:r>
              <a:rPr lang="en-US" altLang="zh-CN" sz="5400" b="1" dirty="0">
                <a:solidFill>
                  <a:srgbClr val="FF0000"/>
                </a:solidFill>
              </a:rPr>
              <a:t>for our </a:t>
            </a:r>
            <a:r>
              <a:rPr lang="en-US" altLang="zh-CN" sz="5400" b="1" dirty="0" smtClean="0">
                <a:solidFill>
                  <a:srgbClr val="FF0000"/>
                </a:solidFill>
              </a:rPr>
              <a:t>dream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8998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We live in a world described by the “Standard Model”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98" descr="http://images.sciencedaily.com/2012/07/120704115008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0" y="2076012"/>
            <a:ext cx="395179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heldon Lee Glash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0152"/>
            <a:ext cx="1002554" cy="141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bdus Sal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6913" y="-1036638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Abdus Sal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513" y="-884238"/>
            <a:ext cx="15430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bdus Sal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68448"/>
            <a:ext cx="989618" cy="1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Steven Weinber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777" y="1668448"/>
            <a:ext cx="989618" cy="1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Peter W. Hig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67" y="4747700"/>
            <a:ext cx="998139" cy="141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François Engle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6" y="4747701"/>
            <a:ext cx="1012395" cy="14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David J. Gros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70" y="3155043"/>
            <a:ext cx="968921" cy="13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. David Politz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1028344" cy="145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Frank Wilcze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26" y="4725143"/>
            <a:ext cx="967380" cy="14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Makoto Kobayash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74515"/>
            <a:ext cx="966483" cy="13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Toshihide Maskaw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81" y="3155043"/>
            <a:ext cx="975125" cy="13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Gerardus 't Hoof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73" y="1668449"/>
            <a:ext cx="989618" cy="13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1" name="Picture 33" descr="Martinus J.G. Veltma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74515"/>
            <a:ext cx="966483" cy="13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smonitor.com/var/ezflow_site/storage/images/media/content/2012/0705-higgs-boson-discovery/13061124-1-eng-US/0705-higgs-boson-discovery_full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37334" cy="255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11858625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12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215900" y="15875"/>
            <a:ext cx="11858625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14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11858625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16" descr="http://cds.cern.ch/stats/customevent_register?event_id=media_download&amp;arg=CERN-SI-0107014%2001old,photo,Large,WEBSTAT_IP&amp;url=https%3A//mediastream.cern.ch/MediaArchive/Photo/Public/2001/0107014/0107014_01old/0107014_01old-A4-at-144-dpi.jpg"/>
          <p:cNvSpPr>
            <a:spLocks noChangeAspect="1" noChangeArrowheads="1"/>
          </p:cNvSpPr>
          <p:nvPr/>
        </p:nvSpPr>
        <p:spPr bwMode="auto">
          <a:xfrm>
            <a:off x="520700" y="320675"/>
            <a:ext cx="11858625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AutoShape 21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63500" y="-136525"/>
            <a:ext cx="10687050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AutoShape 23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215900" y="15875"/>
            <a:ext cx="10687050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25" descr="http://cds.cern.ch/stats/customevent_register?event_id=media_download&amp;arg=CERN-SI-0107014%2001,photo,Large,WEBSTAT_IP&amp;url=https%3A//mediastream.cern.ch/MediaArchive/Photo/Public/2001/0107014/0107014_01/0107014_01-A4-at-144-dpi.jpg"/>
          <p:cNvSpPr>
            <a:spLocks noChangeAspect="1" noChangeArrowheads="1"/>
          </p:cNvSpPr>
          <p:nvPr/>
        </p:nvSpPr>
        <p:spPr bwMode="auto">
          <a:xfrm>
            <a:off x="368300" y="168275"/>
            <a:ext cx="10687050" cy="106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3500" y="168275"/>
            <a:ext cx="8966330" cy="1100485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>
                <a:solidFill>
                  <a:srgbClr val="0070C0"/>
                </a:solidFill>
              </a:rPr>
              <a:t>The last 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piece </a:t>
            </a:r>
            <a:r>
              <a:rPr lang="en-US" altLang="zh-CN" sz="4000" b="1" dirty="0">
                <a:solidFill>
                  <a:srgbClr val="0070C0"/>
                </a:solidFill>
              </a:rPr>
              <a:t>of the “Standard Model</a:t>
            </a:r>
            <a:r>
              <a:rPr lang="en-US" altLang="zh-CN" sz="4000" b="1" dirty="0" smtClean="0">
                <a:solidFill>
                  <a:srgbClr val="0070C0"/>
                </a:solidFill>
              </a:rPr>
              <a:t>” </a:t>
            </a:r>
            <a:br>
              <a:rPr lang="en-US" altLang="zh-CN" sz="4000" b="1" dirty="0" smtClean="0">
                <a:solidFill>
                  <a:srgbClr val="0070C0"/>
                </a:solidFill>
              </a:rPr>
            </a:br>
            <a:r>
              <a:rPr lang="en-US" altLang="zh-CN" b="1" dirty="0" smtClean="0">
                <a:solidFill>
                  <a:srgbClr val="FF0000"/>
                </a:solidFill>
              </a:rPr>
              <a:t>Higgs </a:t>
            </a:r>
            <a:r>
              <a:rPr lang="en-US" altLang="zh-CN" b="1" dirty="0">
                <a:solidFill>
                  <a:srgbClr val="FF0000"/>
                </a:solidFill>
              </a:rPr>
              <a:t>is discovered </a:t>
            </a:r>
            <a:r>
              <a:rPr lang="en-US" altLang="zh-CN" b="1" dirty="0" smtClean="0">
                <a:solidFill>
                  <a:srgbClr val="FF0000"/>
                </a:solidFill>
              </a:rPr>
              <a:t>at LHC@CERN in 2012</a:t>
            </a:r>
            <a:endParaRPr lang="zh-CN" altLang="en-US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1730375" y="3611563"/>
            <a:ext cx="44069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6" name="Picture 26" descr="C:\Users\admin\Desktop\0107014_01-A4-at-144-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0" y="1361852"/>
            <a:ext cx="3714601" cy="371460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cuments\MY DOCU\Physicists Find Particle That Could Be the Higgs Boson - NYTimes_com_files\Higgs-article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48" y="4186692"/>
            <a:ext cx="4481682" cy="23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0004" y="5196839"/>
            <a:ext cx="4332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30 years effort by: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5 Director-General’s of CERN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Tens of thousands scientists &amp; engineers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using/developing cutting edge technologies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2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43956" cy="122413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This is a global effort of collaboration, technology, organization, …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7" descr="Thumbnail CERN-EX-0708002 tirage 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8" y="1449931"/>
            <a:ext cx="3847410" cy="25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49931"/>
            <a:ext cx="4692352" cy="351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8" descr="http://www.atlas.ch/photos/atlas_photos/selected-photos/collaboration/general/1208180_01-A4-at-144-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133976"/>
            <a:ext cx="3847410" cy="25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92089" y="5140267"/>
            <a:ext cx="46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A great boost to the development of our society and people: </a:t>
            </a:r>
          </a:p>
          <a:p>
            <a:r>
              <a:rPr lang="en-US" altLang="zh-CN" sz="2400" b="1" dirty="0" smtClean="0">
                <a:solidFill>
                  <a:srgbClr val="C00000"/>
                </a:solidFill>
              </a:rPr>
              <a:t>World-Wide-Web was invented during this process !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</a:rPr>
              <a:t>Future: where to go ?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96144"/>
          </a:xfrm>
        </p:spPr>
        <p:txBody>
          <a:bodyPr/>
          <a:lstStyle/>
          <a:p>
            <a:r>
              <a:rPr lang="en-US" altLang="zh-CN" b="1" dirty="0" smtClean="0"/>
              <a:t>Higher energy</a:t>
            </a:r>
          </a:p>
          <a:p>
            <a:r>
              <a:rPr lang="en-US" altLang="zh-CN" b="1" dirty="0" smtClean="0"/>
              <a:t>Higher precision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00030"/>
            <a:ext cx="4532960" cy="258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IL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3" y="3100029"/>
            <a:ext cx="3730215" cy="273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71660" y="2586816"/>
            <a:ext cx="278852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Linear colliders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：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ILC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0904" y="2598484"/>
            <a:ext cx="233095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Circular Colliders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20904" y="5834568"/>
            <a:ext cx="3332835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recision @ 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</a:rPr>
              <a:t>e+e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- collider</a:t>
            </a:r>
          </a:p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Energy @ pp collider 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5331" y="1556791"/>
            <a:ext cx="4018408" cy="5847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ym typeface="Wingdings" panose="05000000000000000000" pitchFamily="2" charset="2"/>
              </a:rPr>
              <a:t> </a:t>
            </a:r>
            <a:r>
              <a:rPr lang="en-US" altLang="zh-CN" sz="3200" b="1" dirty="0" smtClean="0"/>
              <a:t>Larger accelerators 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84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>
                <a:ea typeface="黑体" pitchFamily="49" charset="-122"/>
              </a:rPr>
              <a:t>CEPC+SppC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8326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800" dirty="0" err="1" smtClean="0">
                <a:solidFill>
                  <a:schemeClr val="tx1"/>
                </a:solidFill>
                <a:ea typeface="黑体" pitchFamily="49" charset="-122"/>
              </a:rPr>
              <a:t>CEPC+SppC</a:t>
            </a:r>
            <a:r>
              <a:rPr lang="en-US" altLang="zh-CN" sz="2800" dirty="0" smtClean="0">
                <a:solidFill>
                  <a:schemeClr val="tx1"/>
                </a:solidFill>
                <a:ea typeface="黑体" pitchFamily="49" charset="-122"/>
              </a:rPr>
              <a:t> was </a:t>
            </a:r>
            <a:r>
              <a:rPr lang="en-US" altLang="zh-CN" sz="2800" dirty="0">
                <a:solidFill>
                  <a:schemeClr val="tx1"/>
                </a:solidFill>
                <a:ea typeface="黑体" pitchFamily="49" charset="-122"/>
              </a:rPr>
              <a:t>proposed in Sep. 2012 </a:t>
            </a:r>
            <a:endParaRPr lang="en-US" altLang="zh-CN" sz="2800" dirty="0" smtClean="0">
              <a:solidFill>
                <a:schemeClr val="tx1"/>
              </a:solidFill>
              <a:ea typeface="黑体" pitchFamily="49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800" dirty="0" smtClean="0">
                <a:solidFill>
                  <a:schemeClr val="tx1"/>
                </a:solidFill>
                <a:ea typeface="黑体" pitchFamily="49" charset="-122"/>
              </a:rPr>
              <a:t>Such a machine fits our strategic needs: </a:t>
            </a:r>
            <a:endParaRPr lang="en-US" altLang="zh-CN" sz="2800" dirty="0">
              <a:solidFill>
                <a:schemeClr val="tx1"/>
              </a:solidFill>
              <a:ea typeface="黑体" pitchFamily="49" charset="-122"/>
            </a:endParaRPr>
          </a:p>
          <a:p>
            <a:pPr lvl="1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Science (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itchFamily="49" charset="-122"/>
              </a:rPr>
              <a:t>great &amp; definite physics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Timing (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itchFamily="49" charset="-122"/>
              </a:rPr>
              <a:t>after BEPCII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002060"/>
                </a:solidFill>
                <a:ea typeface="黑体" pitchFamily="49" charset="-122"/>
              </a:rPr>
              <a:t>T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echnological feasibility (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itchFamily="49" charset="-122"/>
              </a:rPr>
              <a:t>experience at BEPC &amp; LEP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) 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002060"/>
                </a:solidFill>
                <a:ea typeface="黑体" pitchFamily="49" charset="-122"/>
              </a:rPr>
              <a:t>M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anpower reality (</a:t>
            </a:r>
            <a:r>
              <a:rPr lang="en-US" altLang="zh-CN" sz="2400" b="1" dirty="0" smtClean="0">
                <a:solidFill>
                  <a:srgbClr val="C00000"/>
                </a:solidFill>
                <a:ea typeface="黑体" pitchFamily="49" charset="-122"/>
              </a:rPr>
              <a:t>our hands are free after ~2020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solidFill>
                  <a:srgbClr val="002060"/>
                </a:solidFill>
                <a:ea typeface="黑体" pitchFamily="49" charset="-122"/>
              </a:rPr>
              <a:t>E</a:t>
            </a:r>
            <a:r>
              <a:rPr lang="en-US" altLang="zh-CN" sz="2800" dirty="0" smtClean="0">
                <a:solidFill>
                  <a:srgbClr val="002060"/>
                </a:solidFill>
                <a:ea typeface="黑体" pitchFamily="49" charset="-122"/>
              </a:rPr>
              <a:t>conomical scale</a:t>
            </a:r>
            <a:r>
              <a:rPr lang="en-US" altLang="zh-CN" sz="2800" dirty="0" smtClean="0">
                <a:solidFill>
                  <a:srgbClr val="C00000"/>
                </a:solidFill>
                <a:ea typeface="黑体" pitchFamily="49" charset="-122"/>
              </a:rPr>
              <a:t>: 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BEPC</a:t>
            </a:r>
            <a:r>
              <a:rPr lang="zh-CN" altLang="en-US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cost/4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y/GDP of China in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1984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0.0001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SSC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cost/10y/GDP of US in 1992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0.0001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LEP cost/8y/GDP of EU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in 1984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0.0002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LHC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cost/10y/GDP of EU in 2004  0.0003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ILC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cost/8y/GDP of Japan in 2018  0.0002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cost/6y/GDP of China in 2020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0.00005</a:t>
            </a:r>
          </a:p>
          <a:p>
            <a:pPr lvl="1">
              <a:spcBef>
                <a:spcPts val="0"/>
              </a:spcBef>
            </a:pP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SPPC</a:t>
            </a:r>
            <a:r>
              <a:rPr lang="zh-CN" altLang="en-US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cost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/6y/GDP of China in 2036 </a:t>
            </a:r>
            <a:r>
              <a:rPr lang="en-US" altLang="zh-CN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 </a:t>
            </a:r>
            <a:r>
              <a:rPr lang="en-US" altLang="zh-CN" sz="24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0.0001</a:t>
            </a:r>
            <a:endParaRPr kumimoji="1" lang="zh-CN" altLang="en-US" sz="2400" b="1" dirty="0">
              <a:solidFill>
                <a:srgbClr val="6633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/>
              <a:t>An international machine 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836712"/>
            <a:ext cx="4752528" cy="59046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machine for the world and by the world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kick-off meting in Dec., 2013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“Center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Future High Energy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(CFHEP)” </a:t>
            </a: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established in Dec., 2013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Prof. Nima Arkani-Hamed is the director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seed for an international lab  Organized and managed by the community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Internationalization: A road for future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http://www.ihep.cas.cn/xwdt/gnxw/2013/201312/W02013121951266152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84" y="3717032"/>
            <a:ext cx="4018384" cy="268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ihep.cas.cn/xwdt/gnxw/2013/201312/W020131220557788307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84" y="1196752"/>
            <a:ext cx="4018384" cy="22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3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We are not alone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51520" y="1196752"/>
            <a:ext cx="5112568" cy="26642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CERN started the Future Circular Collider effort since last year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FCC kick-off meting in Feb., 2014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ICFA </a:t>
            </a:r>
            <a:r>
              <a:rPr lang="en-US" altLang="zh-C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On Feb. 21, 2014 at 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DESY</a:t>
            </a:r>
            <a:r>
              <a:rPr lang="zh-CN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ndico.cern.ch/conferenceDisplay.py/getPic?picId=10&amp;confId=2823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69181"/>
            <a:ext cx="3436070" cy="45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48936" y="3659894"/>
            <a:ext cx="4752528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zh-CN" sz="2800" dirty="0">
                <a:solidFill>
                  <a:srgbClr val="C00000"/>
                </a:solidFill>
              </a:rPr>
              <a:t>ICFA supports studies of energy frontier circular colliders and encourages global </a:t>
            </a:r>
            <a:r>
              <a:rPr lang="en-US" altLang="zh-CN" sz="2800" dirty="0" smtClean="0">
                <a:solidFill>
                  <a:srgbClr val="C00000"/>
                </a:solidFill>
              </a:rPr>
              <a:t>coordination</a:t>
            </a:r>
            <a:endParaRPr lang="zh-CN" altLang="zh-CN" sz="28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6093296"/>
            <a:ext cx="5564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ICFA: international committee for Future accelerators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http://www.fnal.gov/directorate/icfa/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Timeline (dream)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924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C00000"/>
                </a:solidFill>
              </a:rPr>
              <a:t>CPEC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Pre-study, R&amp;D and preparation work: 2012 - 2020</a:t>
            </a:r>
            <a:endParaRPr lang="en-US" altLang="zh-CN" sz="2000" dirty="0" smtClean="0">
              <a:solidFill>
                <a:srgbClr val="00206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Construction: 2021-2027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Data taking: 2028-2035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 smtClean="0">
                <a:solidFill>
                  <a:srgbClr val="C00000"/>
                </a:solidFill>
              </a:rPr>
              <a:t>SppC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Pre-study, R&amp;D and preparation work: </a:t>
            </a:r>
            <a:r>
              <a:rPr lang="en-US" altLang="zh-CN" sz="2400" dirty="0">
                <a:solidFill>
                  <a:srgbClr val="002060"/>
                </a:solidFill>
              </a:rPr>
              <a:t>2012 - </a:t>
            </a:r>
            <a:r>
              <a:rPr lang="en-US" altLang="zh-CN" sz="2400" dirty="0" smtClean="0">
                <a:solidFill>
                  <a:srgbClr val="002060"/>
                </a:solidFill>
              </a:rPr>
              <a:t>2035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Construction: 2035-2042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002060"/>
                </a:solidFill>
              </a:rPr>
              <a:t>Data taking: 2042 -</a:t>
            </a:r>
          </a:p>
        </p:txBody>
      </p:sp>
      <p:sp>
        <p:nvSpPr>
          <p:cNvPr id="4" name="矩形 3"/>
          <p:cNvSpPr/>
          <p:nvPr/>
        </p:nvSpPr>
        <p:spPr>
          <a:xfrm>
            <a:off x="2627784" y="5805264"/>
            <a:ext cx="370755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663300"/>
                </a:solidFill>
              </a:rPr>
              <a:t>A plan for 40 years ! </a:t>
            </a:r>
            <a:endParaRPr lang="zh-CN" altLang="en-US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IHEP-1">
  <a:themeElements>
    <a:clrScheme name="IHEP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HEP-1">
      <a:majorFont>
        <a:latin typeface="Comic Sans MS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IHEP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HEP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HEP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400</Words>
  <Application>Microsoft Office PowerPoint</Application>
  <PresentationFormat>全屏显示(4:3)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9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Office 主题​​</vt:lpstr>
      <vt:lpstr>7_默认设计模板</vt:lpstr>
      <vt:lpstr>IHEP-1</vt:lpstr>
      <vt:lpstr>1_IHEP-1</vt:lpstr>
      <vt:lpstr>2_IHEP-1</vt:lpstr>
      <vt:lpstr>3_IHEP-1</vt:lpstr>
      <vt:lpstr>4_IHEP-1</vt:lpstr>
      <vt:lpstr>5_IHEP-1</vt:lpstr>
      <vt:lpstr>1_Office 主题​​</vt:lpstr>
      <vt:lpstr>After the discovery of Higgs:  Where are we going ?</vt:lpstr>
      <vt:lpstr>We live in a world described by the “Standard Model” </vt:lpstr>
      <vt:lpstr>The last piece of the “Standard Model”  Higgs is discovered at LHC@CERN in 2012</vt:lpstr>
      <vt:lpstr>This is a global effort of collaboration, technology, organization, …</vt:lpstr>
      <vt:lpstr>Future: where to go ?</vt:lpstr>
      <vt:lpstr>CEPC+SppC</vt:lpstr>
      <vt:lpstr>An international machine </vt:lpstr>
      <vt:lpstr>We are not alone</vt:lpstr>
      <vt:lpstr>Timeline (dream)</vt:lpstr>
      <vt:lpstr>It is difficult but very exciting  Let’s work for our dream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Beijing</dc:title>
  <dc:creator>admin</dc:creator>
  <cp:lastModifiedBy>admin</cp:lastModifiedBy>
  <cp:revision>76</cp:revision>
  <dcterms:created xsi:type="dcterms:W3CDTF">2013-12-16T00:08:38Z</dcterms:created>
  <dcterms:modified xsi:type="dcterms:W3CDTF">2014-02-22T23:51:39Z</dcterms:modified>
</cp:coreProperties>
</file>